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8" r:id="rId11"/>
    <p:sldId id="269" r:id="rId12"/>
    <p:sldId id="263" r:id="rId13"/>
    <p:sldId id="266" r:id="rId14"/>
    <p:sldId id="276" r:id="rId15"/>
    <p:sldId id="270" r:id="rId16"/>
    <p:sldId id="271" r:id="rId17"/>
    <p:sldId id="272" r:id="rId18"/>
    <p:sldId id="273"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058" autoAdjust="0"/>
  </p:normalViewPr>
  <p:slideViewPr>
    <p:cSldViewPr snapToGrid="0">
      <p:cViewPr>
        <p:scale>
          <a:sx n="60" d="100"/>
          <a:sy n="60" d="100"/>
        </p:scale>
        <p:origin x="206"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svg>
</file>

<file path=ppt/media/image3.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CC210-0C6C-F744-5FF5-715E0FC4B0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159C668-0276-DCB6-C241-3D0190068D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49E87AC-CEF3-4E68-009A-89C352611379}"/>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33A46EE9-92DB-BAE5-901E-6E24AC1518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5B256E-BE68-73C1-85B5-94890BAB3538}"/>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3474171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E2E3-386F-63EB-9265-33CA54A682B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ABAAEE4-ED6D-8680-A34B-CAD639B11A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9DEF61-73AC-3480-E11C-CCC13C057124}"/>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3C4B9ECB-EC0F-7623-977B-463F13D62A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C25096-3DDF-D48C-9BF4-6C33224E2CA9}"/>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813502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805C7-06DB-CFD2-3715-B596861756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CB60CC4-3873-0E96-B7F8-E5A01DB54A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5ACF36-8889-7475-F2AA-0F76C19D7B88}"/>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373AF856-FE29-64FD-F8FD-93E1447CA2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4889B8-37E6-E3B8-06AF-3258B20E8419}"/>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2931529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E1EB9-F3B3-0B55-ECE7-5A5437B7ADB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4254C0-8FAA-4982-B61B-522E2B377D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274798-54C2-37BD-60DD-C9259FF528CD}"/>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4BA4FE55-3B3F-B5D5-626D-13359CC12A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4F5C5F-ACF4-078B-DF2F-D4BCA52DE55B}"/>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50632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62F88-DAD6-88B3-5E85-08343C339E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4FAD923-8A37-B3C0-A262-9BDB710C89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A18185-7B2E-B2C1-EE8D-AAD2CD527B47}"/>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46FACA73-E291-6C2A-9935-9462CB06A2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3A8D0F8-9C24-8839-1EC5-1570982F878E}"/>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24136298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D0626-79FF-E13F-3CE1-E29F6A38DE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64FB630-3BEF-A3FA-2432-03604D92D8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55DED68-952D-B6AB-D8AA-B29E542E1B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F962993-FE33-5B02-EAB1-4B99BDD32F5C}"/>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6" name="Footer Placeholder 5">
            <a:extLst>
              <a:ext uri="{FF2B5EF4-FFF2-40B4-BE49-F238E27FC236}">
                <a16:creationId xmlns:a16="http://schemas.microsoft.com/office/drawing/2014/main" id="{B04D0251-07F3-AD1A-4CBE-896E8E33144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7DAD55-BC7B-1276-E561-515C0C6DD55C}"/>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1731125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0E582-B3CD-935F-1A91-029E259F1F7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05ABC9-A3FA-09C8-964B-3AEA7C09A7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63E912-A0B6-9E93-E6BE-8E481DEEDE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60E0BD7-CA79-44B0-62EC-CC03FCCDA4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E6E298-2151-3ABE-3F43-9E86C21C4B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8AD2FE6-4A1A-AD4D-B82B-9B649ED8A45A}"/>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8" name="Footer Placeholder 7">
            <a:extLst>
              <a:ext uri="{FF2B5EF4-FFF2-40B4-BE49-F238E27FC236}">
                <a16:creationId xmlns:a16="http://schemas.microsoft.com/office/drawing/2014/main" id="{6E479E0A-FC3A-0294-9655-1D743FFC2B4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6D763E2-0F5E-A272-9E64-1D2AF4438EBA}"/>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153667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983BF-B992-76D9-8B98-3D9AC7CF49E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A0D43A5-6304-1198-17CD-E64E4BD873AC}"/>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4" name="Footer Placeholder 3">
            <a:extLst>
              <a:ext uri="{FF2B5EF4-FFF2-40B4-BE49-F238E27FC236}">
                <a16:creationId xmlns:a16="http://schemas.microsoft.com/office/drawing/2014/main" id="{879B2C07-8D49-EDA7-61F3-A6CCED9ECD3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D730BEB-5C3F-C23E-25DA-D5BCEF2FBBCB}"/>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2710598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9B6942-123C-097F-84D9-B374C45515EE}"/>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3" name="Footer Placeholder 2">
            <a:extLst>
              <a:ext uri="{FF2B5EF4-FFF2-40B4-BE49-F238E27FC236}">
                <a16:creationId xmlns:a16="http://schemas.microsoft.com/office/drawing/2014/main" id="{86AE3809-E570-B171-8020-4C566C7A57F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0D37093-3084-BEA6-20EC-AB559FD65971}"/>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3057748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ECB8C-A25A-ACBD-730A-BAFFBC42D6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599A011-5870-812F-344E-6E493D6D5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EC72B3F-1E06-19C4-364D-A54B3A23E0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3FDD73-D071-70B0-01C1-161594CD4BDE}"/>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6" name="Footer Placeholder 5">
            <a:extLst>
              <a:ext uri="{FF2B5EF4-FFF2-40B4-BE49-F238E27FC236}">
                <a16:creationId xmlns:a16="http://schemas.microsoft.com/office/drawing/2014/main" id="{FD014294-2109-24BA-620A-70F95B5D87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A0FD8D-D6EB-08B0-05A0-67D58C7AF8C7}"/>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804550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06F81-52B7-5E49-4770-AA5EB3E7A0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427B30D-46C3-31EF-A04C-5365D461F6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AAE0331-D658-775D-C58C-B281B91ADD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E06743-B61F-4070-BC13-B1B98130CD20}"/>
              </a:ext>
            </a:extLst>
          </p:cNvPr>
          <p:cNvSpPr>
            <a:spLocks noGrp="1"/>
          </p:cNvSpPr>
          <p:nvPr>
            <p:ph type="dt" sz="half" idx="10"/>
          </p:nvPr>
        </p:nvSpPr>
        <p:spPr/>
        <p:txBody>
          <a:bodyPr/>
          <a:lstStyle/>
          <a:p>
            <a:fld id="{D4E31154-952B-4481-964C-EE89B85720FE}" type="datetimeFigureOut">
              <a:rPr lang="en-IN" smtClean="0"/>
              <a:t>18-04-2025</a:t>
            </a:fld>
            <a:endParaRPr lang="en-IN"/>
          </a:p>
        </p:txBody>
      </p:sp>
      <p:sp>
        <p:nvSpPr>
          <p:cNvPr id="6" name="Footer Placeholder 5">
            <a:extLst>
              <a:ext uri="{FF2B5EF4-FFF2-40B4-BE49-F238E27FC236}">
                <a16:creationId xmlns:a16="http://schemas.microsoft.com/office/drawing/2014/main" id="{B6B452AE-41EF-319A-1CD5-AD52F849F0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072A9E-4D6B-D55D-BF4A-73DA4899847A}"/>
              </a:ext>
            </a:extLst>
          </p:cNvPr>
          <p:cNvSpPr>
            <a:spLocks noGrp="1"/>
          </p:cNvSpPr>
          <p:nvPr>
            <p:ph type="sldNum" sz="quarter" idx="12"/>
          </p:nvPr>
        </p:nvSpPr>
        <p:spPr/>
        <p:txBody>
          <a:bodyPr/>
          <a:lstStyle/>
          <a:p>
            <a:fld id="{A0F20BC5-1E49-4619-B9A1-9B101378169A}" type="slidenum">
              <a:rPr lang="en-IN" smtClean="0"/>
              <a:t>‹#›</a:t>
            </a:fld>
            <a:endParaRPr lang="en-IN"/>
          </a:p>
        </p:txBody>
      </p:sp>
    </p:spTree>
    <p:extLst>
      <p:ext uri="{BB962C8B-B14F-4D97-AF65-F5344CB8AC3E}">
        <p14:creationId xmlns:p14="http://schemas.microsoft.com/office/powerpoint/2010/main" val="2832136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C6AA8B-49C2-A28D-1575-7823DE1371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5E6E26-2696-9BBA-DD4E-A95927B733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6329175-27A8-8CB2-7036-2B8BA7283B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E31154-952B-4481-964C-EE89B85720FE}" type="datetimeFigureOut">
              <a:rPr lang="en-IN" smtClean="0"/>
              <a:t>18-04-2025</a:t>
            </a:fld>
            <a:endParaRPr lang="en-IN"/>
          </a:p>
        </p:txBody>
      </p:sp>
      <p:sp>
        <p:nvSpPr>
          <p:cNvPr id="5" name="Footer Placeholder 4">
            <a:extLst>
              <a:ext uri="{FF2B5EF4-FFF2-40B4-BE49-F238E27FC236}">
                <a16:creationId xmlns:a16="http://schemas.microsoft.com/office/drawing/2014/main" id="{3DECF9FE-C65E-8620-C48B-B56EC2992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ECFE8C1-E5C8-29E5-F1A2-3F53AF5F0F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F20BC5-1E49-4619-B9A1-9B101378169A}" type="slidenum">
              <a:rPr lang="en-IN" smtClean="0"/>
              <a:t>‹#›</a:t>
            </a:fld>
            <a:endParaRPr lang="en-IN"/>
          </a:p>
        </p:txBody>
      </p:sp>
    </p:spTree>
    <p:extLst>
      <p:ext uri="{BB962C8B-B14F-4D97-AF65-F5344CB8AC3E}">
        <p14:creationId xmlns:p14="http://schemas.microsoft.com/office/powerpoint/2010/main" val="2612720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22.jpeg"/></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sv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8477F95C-4FEC-2DFA-58F6-F95C2C1924B3}"/>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grpSp>
        <p:nvGrpSpPr>
          <p:cNvPr id="5" name="Group 3">
            <a:extLst>
              <a:ext uri="{FF2B5EF4-FFF2-40B4-BE49-F238E27FC236}">
                <a16:creationId xmlns:a16="http://schemas.microsoft.com/office/drawing/2014/main" id="{63D3B718-BA5A-D73A-57D5-31B20DEB9AEC}"/>
              </a:ext>
            </a:extLst>
          </p:cNvPr>
          <p:cNvGrpSpPr>
            <a:grpSpLocks noChangeAspect="1"/>
          </p:cNvGrpSpPr>
          <p:nvPr/>
        </p:nvGrpSpPr>
        <p:grpSpPr>
          <a:xfrm>
            <a:off x="7355738" y="-1977339"/>
            <a:ext cx="9409514" cy="12764685"/>
            <a:chOff x="0" y="0"/>
            <a:chExt cx="4018674" cy="5096472"/>
          </a:xfrm>
        </p:grpSpPr>
        <p:sp>
          <p:nvSpPr>
            <p:cNvPr id="6" name="Freeform 4">
              <a:extLst>
                <a:ext uri="{FF2B5EF4-FFF2-40B4-BE49-F238E27FC236}">
                  <a16:creationId xmlns:a16="http://schemas.microsoft.com/office/drawing/2014/main" id="{DCBA606F-184F-6032-2277-7AB4BECB4914}"/>
                </a:ext>
              </a:extLst>
            </p:cNvPr>
            <p:cNvSpPr/>
            <p:nvPr/>
          </p:nvSpPr>
          <p:spPr>
            <a:xfrm>
              <a:off x="0" y="0"/>
              <a:ext cx="4018661" cy="5096383"/>
            </a:xfrm>
            <a:custGeom>
              <a:avLst/>
              <a:gdLst/>
              <a:ahLst/>
              <a:cxnLst/>
              <a:rect l="l" t="t" r="r" b="b"/>
              <a:pathLst>
                <a:path w="4018661" h="5096383">
                  <a:moveTo>
                    <a:pt x="752856" y="0"/>
                  </a:moveTo>
                  <a:lnTo>
                    <a:pt x="1751076" y="3509264"/>
                  </a:lnTo>
                  <a:lnTo>
                    <a:pt x="0" y="5081270"/>
                  </a:lnTo>
                  <a:lnTo>
                    <a:pt x="2406904" y="5096383"/>
                  </a:lnTo>
                  <a:lnTo>
                    <a:pt x="2406904" y="5096383"/>
                  </a:lnTo>
                  <a:lnTo>
                    <a:pt x="4018661" y="3518154"/>
                  </a:lnTo>
                  <a:lnTo>
                    <a:pt x="2890520" y="0"/>
                  </a:lnTo>
                  <a:close/>
                </a:path>
              </a:pathLst>
            </a:custGeom>
            <a:solidFill>
              <a:srgbClr val="0665BE"/>
            </a:solidFill>
            <a:ln w="12700">
              <a:solidFill>
                <a:srgbClr val="000000"/>
              </a:solidFill>
            </a:ln>
          </p:spPr>
        </p:sp>
      </p:grpSp>
      <p:grpSp>
        <p:nvGrpSpPr>
          <p:cNvPr id="7" name="Group 5">
            <a:extLst>
              <a:ext uri="{FF2B5EF4-FFF2-40B4-BE49-F238E27FC236}">
                <a16:creationId xmlns:a16="http://schemas.microsoft.com/office/drawing/2014/main" id="{D840A948-7A0F-15F6-8E80-4FEAE2A95CDE}"/>
              </a:ext>
            </a:extLst>
          </p:cNvPr>
          <p:cNvGrpSpPr>
            <a:grpSpLocks noChangeAspect="1"/>
          </p:cNvGrpSpPr>
          <p:nvPr/>
        </p:nvGrpSpPr>
        <p:grpSpPr>
          <a:xfrm>
            <a:off x="8617679" y="-376521"/>
            <a:ext cx="8408407" cy="10663521"/>
            <a:chOff x="0" y="0"/>
            <a:chExt cx="4018674" cy="5096472"/>
          </a:xfrm>
        </p:grpSpPr>
        <p:sp>
          <p:nvSpPr>
            <p:cNvPr id="8" name="Freeform 6">
              <a:extLst>
                <a:ext uri="{FF2B5EF4-FFF2-40B4-BE49-F238E27FC236}">
                  <a16:creationId xmlns:a16="http://schemas.microsoft.com/office/drawing/2014/main" id="{5C8B9A4F-6A73-2C5B-0F5A-A1B42F5F078B}"/>
                </a:ext>
              </a:extLst>
            </p:cNvPr>
            <p:cNvSpPr/>
            <p:nvPr/>
          </p:nvSpPr>
          <p:spPr>
            <a:xfrm>
              <a:off x="0" y="0"/>
              <a:ext cx="4018661" cy="5096383"/>
            </a:xfrm>
            <a:custGeom>
              <a:avLst/>
              <a:gdLst/>
              <a:ahLst/>
              <a:cxnLst/>
              <a:rect l="l" t="t" r="r" b="b"/>
              <a:pathLst>
                <a:path w="4018661" h="5096383">
                  <a:moveTo>
                    <a:pt x="752856" y="0"/>
                  </a:moveTo>
                  <a:lnTo>
                    <a:pt x="1751076" y="3509264"/>
                  </a:lnTo>
                  <a:lnTo>
                    <a:pt x="0" y="5081270"/>
                  </a:lnTo>
                  <a:lnTo>
                    <a:pt x="2406904" y="5096383"/>
                  </a:lnTo>
                  <a:lnTo>
                    <a:pt x="2406904" y="5096383"/>
                  </a:lnTo>
                  <a:lnTo>
                    <a:pt x="4018661" y="3518154"/>
                  </a:lnTo>
                  <a:lnTo>
                    <a:pt x="2890520" y="0"/>
                  </a:lnTo>
                  <a:close/>
                </a:path>
              </a:pathLst>
            </a:custGeom>
            <a:blipFill>
              <a:blip r:embed="rId2"/>
              <a:stretch>
                <a:fillRect l="-53104" r="-53104"/>
              </a:stretch>
            </a:blipFill>
          </p:spPr>
        </p:sp>
      </p:grpSp>
      <p:sp>
        <p:nvSpPr>
          <p:cNvPr id="9" name="Freeform 7">
            <a:extLst>
              <a:ext uri="{FF2B5EF4-FFF2-40B4-BE49-F238E27FC236}">
                <a16:creationId xmlns:a16="http://schemas.microsoft.com/office/drawing/2014/main" id="{4BE4A43A-8374-1755-753B-4EEA71023EA3}"/>
              </a:ext>
            </a:extLst>
          </p:cNvPr>
          <p:cNvSpPr/>
          <p:nvPr/>
        </p:nvSpPr>
        <p:spPr>
          <a:xfrm rot="21523278">
            <a:off x="13190800" y="-372201"/>
            <a:ext cx="6444005" cy="10898952"/>
          </a:xfrm>
          <a:custGeom>
            <a:avLst/>
            <a:gdLst/>
            <a:ahLst/>
            <a:cxnLst/>
            <a:rect l="l" t="t" r="r" b="b"/>
            <a:pathLst>
              <a:path w="6444005" h="10898952">
                <a:moveTo>
                  <a:pt x="0" y="0"/>
                </a:moveTo>
                <a:lnTo>
                  <a:pt x="6444005" y="0"/>
                </a:lnTo>
                <a:lnTo>
                  <a:pt x="6444005" y="10898951"/>
                </a:lnTo>
                <a:lnTo>
                  <a:pt x="0" y="1089895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3" name="Group 11">
            <a:extLst>
              <a:ext uri="{FF2B5EF4-FFF2-40B4-BE49-F238E27FC236}">
                <a16:creationId xmlns:a16="http://schemas.microsoft.com/office/drawing/2014/main" id="{4338662B-119F-F583-3EF5-0A8EDAFBE9E5}"/>
              </a:ext>
            </a:extLst>
          </p:cNvPr>
          <p:cNvGrpSpPr/>
          <p:nvPr/>
        </p:nvGrpSpPr>
        <p:grpSpPr>
          <a:xfrm>
            <a:off x="-97025" y="6099294"/>
            <a:ext cx="9141036" cy="1045178"/>
            <a:chOff x="0" y="0"/>
            <a:chExt cx="3554340" cy="406400"/>
          </a:xfrm>
        </p:grpSpPr>
        <p:sp>
          <p:nvSpPr>
            <p:cNvPr id="14" name="Freeform 12">
              <a:extLst>
                <a:ext uri="{FF2B5EF4-FFF2-40B4-BE49-F238E27FC236}">
                  <a16:creationId xmlns:a16="http://schemas.microsoft.com/office/drawing/2014/main" id="{8CF2043C-E9FB-81F4-378A-1490A9773991}"/>
                </a:ext>
              </a:extLst>
            </p:cNvPr>
            <p:cNvSpPr/>
            <p:nvPr/>
          </p:nvSpPr>
          <p:spPr>
            <a:xfrm>
              <a:off x="0" y="0"/>
              <a:ext cx="3554340" cy="406400"/>
            </a:xfrm>
            <a:custGeom>
              <a:avLst/>
              <a:gdLst/>
              <a:ahLst/>
              <a:cxnLst/>
              <a:rect l="l" t="t" r="r" b="b"/>
              <a:pathLst>
                <a:path w="3554340" h="406400">
                  <a:moveTo>
                    <a:pt x="3351140" y="0"/>
                  </a:moveTo>
                  <a:lnTo>
                    <a:pt x="203200" y="0"/>
                  </a:lnTo>
                  <a:lnTo>
                    <a:pt x="0" y="203200"/>
                  </a:lnTo>
                  <a:lnTo>
                    <a:pt x="203200" y="406400"/>
                  </a:lnTo>
                  <a:lnTo>
                    <a:pt x="3351140" y="406400"/>
                  </a:lnTo>
                  <a:lnTo>
                    <a:pt x="3554340" y="203200"/>
                  </a:lnTo>
                  <a:lnTo>
                    <a:pt x="3351140" y="0"/>
                  </a:lnTo>
                  <a:close/>
                </a:path>
              </a:pathLst>
            </a:custGeom>
            <a:solidFill>
              <a:srgbClr val="0665BE"/>
            </a:solidFill>
          </p:spPr>
        </p:sp>
        <p:sp>
          <p:nvSpPr>
            <p:cNvPr id="15" name="TextBox 13">
              <a:extLst>
                <a:ext uri="{FF2B5EF4-FFF2-40B4-BE49-F238E27FC236}">
                  <a16:creationId xmlns:a16="http://schemas.microsoft.com/office/drawing/2014/main" id="{17B26F91-47BF-5E1B-810B-C353B3DBD939}"/>
                </a:ext>
              </a:extLst>
            </p:cNvPr>
            <p:cNvSpPr txBox="1"/>
            <p:nvPr/>
          </p:nvSpPr>
          <p:spPr>
            <a:xfrm>
              <a:off x="152400" y="-38100"/>
              <a:ext cx="3249540" cy="444500"/>
            </a:xfrm>
            <a:prstGeom prst="rect">
              <a:avLst/>
            </a:prstGeom>
          </p:spPr>
          <p:txBody>
            <a:bodyPr lIns="50800" tIns="50800" rIns="50800" bIns="50800" rtlCol="0" anchor="ctr"/>
            <a:lstStyle/>
            <a:p>
              <a:pPr algn="ctr">
                <a:lnSpc>
                  <a:spcPts val="2659"/>
                </a:lnSpc>
              </a:pPr>
              <a:endParaRPr/>
            </a:p>
          </p:txBody>
        </p:sp>
      </p:grpSp>
      <p:sp>
        <p:nvSpPr>
          <p:cNvPr id="16" name="Freeform 14">
            <a:extLst>
              <a:ext uri="{FF2B5EF4-FFF2-40B4-BE49-F238E27FC236}">
                <a16:creationId xmlns:a16="http://schemas.microsoft.com/office/drawing/2014/main" id="{07421401-36AF-3B02-1C6F-39A941E4452B}"/>
              </a:ext>
            </a:extLst>
          </p:cNvPr>
          <p:cNvSpPr/>
          <p:nvPr/>
        </p:nvSpPr>
        <p:spPr>
          <a:xfrm>
            <a:off x="1219188" y="11475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5"/>
            <a:stretch>
              <a:fillRect l="-186865" t="-163093" r="-187297" b="-250736"/>
            </a:stretch>
          </a:blipFill>
        </p:spPr>
      </p:sp>
      <p:sp>
        <p:nvSpPr>
          <p:cNvPr id="17" name="TextBox 15">
            <a:extLst>
              <a:ext uri="{FF2B5EF4-FFF2-40B4-BE49-F238E27FC236}">
                <a16:creationId xmlns:a16="http://schemas.microsoft.com/office/drawing/2014/main" id="{AC89B049-B7FA-9FEB-6910-D700348BCA82}"/>
              </a:ext>
            </a:extLst>
          </p:cNvPr>
          <p:cNvSpPr txBox="1"/>
          <p:nvPr/>
        </p:nvSpPr>
        <p:spPr>
          <a:xfrm>
            <a:off x="951568" y="2738643"/>
            <a:ext cx="8750522" cy="1263487"/>
          </a:xfrm>
          <a:prstGeom prst="rect">
            <a:avLst/>
          </a:prstGeom>
        </p:spPr>
        <p:txBody>
          <a:bodyPr lIns="0" tIns="0" rIns="0" bIns="0" rtlCol="0" anchor="t">
            <a:spAutoFit/>
          </a:bodyPr>
          <a:lstStyle/>
          <a:p>
            <a:pPr algn="l">
              <a:lnSpc>
                <a:spcPts val="11765"/>
              </a:lnSpc>
            </a:pPr>
            <a:r>
              <a:rPr lang="en-US" sz="4400" b="1" dirty="0">
                <a:solidFill>
                  <a:srgbClr val="B06E10"/>
                </a:solidFill>
                <a:latin typeface="Gordita Bold"/>
                <a:ea typeface="Gordita Bold"/>
                <a:cs typeface="Gordita Bold"/>
                <a:sym typeface="Gordita Bold"/>
              </a:rPr>
              <a:t>Project Title:</a:t>
            </a:r>
          </a:p>
        </p:txBody>
      </p:sp>
      <p:sp>
        <p:nvSpPr>
          <p:cNvPr id="18" name="TextBox 16">
            <a:extLst>
              <a:ext uri="{FF2B5EF4-FFF2-40B4-BE49-F238E27FC236}">
                <a16:creationId xmlns:a16="http://schemas.microsoft.com/office/drawing/2014/main" id="{2FE0F423-2605-C494-2DB1-336180E5C82C}"/>
              </a:ext>
            </a:extLst>
          </p:cNvPr>
          <p:cNvSpPr txBox="1"/>
          <p:nvPr/>
        </p:nvSpPr>
        <p:spPr>
          <a:xfrm>
            <a:off x="1250744" y="6337704"/>
            <a:ext cx="6445498" cy="537845"/>
          </a:xfrm>
          <a:prstGeom prst="rect">
            <a:avLst/>
          </a:prstGeom>
        </p:spPr>
        <p:txBody>
          <a:bodyPr lIns="0" tIns="0" rIns="0" bIns="0" rtlCol="0" anchor="t">
            <a:spAutoFit/>
          </a:bodyPr>
          <a:lstStyle/>
          <a:p>
            <a:pPr algn="l">
              <a:lnSpc>
                <a:spcPts val="4480"/>
              </a:lnSpc>
              <a:spcBef>
                <a:spcPct val="0"/>
              </a:spcBef>
            </a:pPr>
            <a:r>
              <a:rPr lang="en-US" sz="3200" b="1" dirty="0">
                <a:solidFill>
                  <a:srgbClr val="FFFFFF"/>
                </a:solidFill>
                <a:latin typeface="Gordita Bold"/>
                <a:ea typeface="Gordita Bold"/>
                <a:cs typeface="Gordita Bold"/>
                <a:sym typeface="Gordita Bold"/>
              </a:rPr>
              <a:t>Internship Presentation</a:t>
            </a:r>
          </a:p>
        </p:txBody>
      </p:sp>
      <p:sp>
        <p:nvSpPr>
          <p:cNvPr id="19" name="TextBox 17">
            <a:extLst>
              <a:ext uri="{FF2B5EF4-FFF2-40B4-BE49-F238E27FC236}">
                <a16:creationId xmlns:a16="http://schemas.microsoft.com/office/drawing/2014/main" id="{5C4429CD-C566-CCD2-58F8-3DC6528D8ECA}"/>
              </a:ext>
            </a:extLst>
          </p:cNvPr>
          <p:cNvSpPr txBox="1"/>
          <p:nvPr/>
        </p:nvSpPr>
        <p:spPr>
          <a:xfrm>
            <a:off x="605800" y="8093189"/>
            <a:ext cx="2980438" cy="405765"/>
          </a:xfrm>
          <a:prstGeom prst="rect">
            <a:avLst/>
          </a:prstGeom>
        </p:spPr>
        <p:txBody>
          <a:bodyPr lIns="0" tIns="0" rIns="0" bIns="0" rtlCol="0" anchor="t">
            <a:spAutoFit/>
          </a:bodyPr>
          <a:lstStyle/>
          <a:p>
            <a:pPr algn="l">
              <a:lnSpc>
                <a:spcPts val="3359"/>
              </a:lnSpc>
              <a:spcBef>
                <a:spcPct val="0"/>
              </a:spcBef>
            </a:pPr>
            <a:r>
              <a:rPr lang="en-US" sz="2400" dirty="0">
                <a:solidFill>
                  <a:srgbClr val="0665BE"/>
                </a:solidFill>
                <a:latin typeface="Gordita"/>
                <a:ea typeface="Gordita"/>
                <a:cs typeface="Gordita"/>
                <a:sym typeface="Gordita"/>
              </a:rPr>
              <a:t>Presented By:</a:t>
            </a:r>
          </a:p>
        </p:txBody>
      </p:sp>
      <p:sp>
        <p:nvSpPr>
          <p:cNvPr id="20" name="TextBox 18">
            <a:extLst>
              <a:ext uri="{FF2B5EF4-FFF2-40B4-BE49-F238E27FC236}">
                <a16:creationId xmlns:a16="http://schemas.microsoft.com/office/drawing/2014/main" id="{0D8A83C1-269D-CAA8-2391-859A0A46EB3D}"/>
              </a:ext>
            </a:extLst>
          </p:cNvPr>
          <p:cNvSpPr txBox="1"/>
          <p:nvPr/>
        </p:nvSpPr>
        <p:spPr>
          <a:xfrm>
            <a:off x="3001988" y="7686548"/>
            <a:ext cx="5615691" cy="1269194"/>
          </a:xfrm>
          <a:prstGeom prst="rect">
            <a:avLst/>
          </a:prstGeom>
        </p:spPr>
        <p:txBody>
          <a:bodyPr wrap="square" lIns="0" tIns="0" rIns="0" bIns="0" rtlCol="0" anchor="t">
            <a:spAutoFit/>
          </a:bodyPr>
          <a:lstStyle/>
          <a:p>
            <a:pPr>
              <a:lnSpc>
                <a:spcPts val="3359"/>
              </a:lnSpc>
              <a:spcBef>
                <a:spcPct val="0"/>
              </a:spcBef>
            </a:pPr>
            <a:r>
              <a:rPr lang="en-US" sz="2400" b="1" dirty="0">
                <a:latin typeface="Gordita Bold"/>
                <a:ea typeface="Gordita Bold"/>
                <a:cs typeface="Gordita Bold"/>
                <a:sym typeface="Gordita Bold"/>
              </a:rPr>
              <a:t>ELMA FORTUNATE PHIRI</a:t>
            </a:r>
          </a:p>
          <a:p>
            <a:pPr>
              <a:lnSpc>
                <a:spcPts val="3359"/>
              </a:lnSpc>
              <a:spcBef>
                <a:spcPct val="0"/>
              </a:spcBef>
            </a:pPr>
            <a:r>
              <a:rPr lang="en-US" sz="2400" b="1" dirty="0">
                <a:latin typeface="Gordita Bold"/>
                <a:ea typeface="Gordita Bold"/>
                <a:cs typeface="Gordita Bold"/>
                <a:sym typeface="Gordita Bold"/>
              </a:rPr>
              <a:t>		&amp;</a:t>
            </a:r>
          </a:p>
          <a:p>
            <a:pPr>
              <a:lnSpc>
                <a:spcPts val="3359"/>
              </a:lnSpc>
              <a:spcBef>
                <a:spcPct val="0"/>
              </a:spcBef>
            </a:pPr>
            <a:r>
              <a:rPr lang="en-US" sz="2400" b="1" dirty="0">
                <a:latin typeface="Gordita Bold"/>
                <a:ea typeface="Gordita Bold"/>
                <a:cs typeface="Gordita Bold"/>
                <a:sym typeface="Gordita Bold"/>
              </a:rPr>
              <a:t>UMEASIEGBU SHALOM [GRP_20]</a:t>
            </a:r>
          </a:p>
        </p:txBody>
      </p:sp>
      <p:sp>
        <p:nvSpPr>
          <p:cNvPr id="21" name="TextBox 19">
            <a:extLst>
              <a:ext uri="{FF2B5EF4-FFF2-40B4-BE49-F238E27FC236}">
                <a16:creationId xmlns:a16="http://schemas.microsoft.com/office/drawing/2014/main" id="{39B68285-CC49-AECE-67B5-BAD3BA4779A9}"/>
              </a:ext>
            </a:extLst>
          </p:cNvPr>
          <p:cNvSpPr txBox="1"/>
          <p:nvPr/>
        </p:nvSpPr>
        <p:spPr>
          <a:xfrm>
            <a:off x="2427121" y="13521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
        <p:nvSpPr>
          <p:cNvPr id="22" name="TextBox 21">
            <a:extLst>
              <a:ext uri="{FF2B5EF4-FFF2-40B4-BE49-F238E27FC236}">
                <a16:creationId xmlns:a16="http://schemas.microsoft.com/office/drawing/2014/main" id="{62B55D3D-5BD7-C1BE-3C5E-8350F4AEFA2D}"/>
              </a:ext>
            </a:extLst>
          </p:cNvPr>
          <p:cNvSpPr txBox="1"/>
          <p:nvPr/>
        </p:nvSpPr>
        <p:spPr>
          <a:xfrm>
            <a:off x="883401" y="4068355"/>
            <a:ext cx="8408380" cy="1569660"/>
          </a:xfrm>
          <a:prstGeom prst="rect">
            <a:avLst/>
          </a:prstGeom>
          <a:noFill/>
        </p:spPr>
        <p:txBody>
          <a:bodyPr wrap="square" rtlCol="0">
            <a:spAutoFit/>
          </a:bodyPr>
          <a:lstStyle/>
          <a:p>
            <a:pPr algn="l"/>
            <a:r>
              <a:rPr lang="en-US" sz="3200" b="1" i="0" u="none" strike="noStrike" baseline="0" dirty="0">
                <a:latin typeface="Times New Roman" panose="02020603050405020304" pitchFamily="18" charset="0"/>
                <a:cs typeface="Times New Roman" panose="02020603050405020304" pitchFamily="18" charset="0"/>
              </a:rPr>
              <a:t>Analyzing the Impact of Seasonal Income Fluctuations on Household Financial Stability</a:t>
            </a:r>
          </a:p>
          <a:p>
            <a:pPr algn="l"/>
            <a:r>
              <a:rPr lang="en-IN" sz="3200" b="1" i="0" u="none" strike="noStrike" baseline="0" dirty="0">
                <a:latin typeface="Times New Roman" panose="02020603050405020304" pitchFamily="18" charset="0"/>
                <a:cs typeface="Times New Roman" panose="02020603050405020304" pitchFamily="18" charset="0"/>
              </a:rPr>
              <a:t>in Rural Africa</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2455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6B07D-11E9-C7BD-8647-D90ED3ADE8C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3783F21-1D7D-6065-2FE5-9E475FD6456A}"/>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A85AE9CB-7DD0-C2AB-37AA-6778A2BC36D3}"/>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339DEFEF-0B8B-825F-81F1-B8E0E773B3BD}"/>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D16B0096-33CA-A4D3-7412-28DBE9D4BE1F}"/>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993EA129-3669-3273-A90D-76390849A85D}"/>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5C054BCD-988B-FE4B-8815-3E4F7522EB89}"/>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069BA9FC-FB38-C2C9-6BED-59E45D4ADB21}"/>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95810A96-71D0-05FE-6E56-3181771268EB}"/>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2EC07EE6-A9C1-94A6-D91F-526B0D82927B}"/>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B8EF10E7-14B2-1E56-9BC2-DB016A03C374}"/>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12" name="TextBox 11">
            <a:extLst>
              <a:ext uri="{FF2B5EF4-FFF2-40B4-BE49-F238E27FC236}">
                <a16:creationId xmlns:a16="http://schemas.microsoft.com/office/drawing/2014/main" id="{714407B5-5554-4187-83C5-AE3FE236E152}"/>
              </a:ext>
            </a:extLst>
          </p:cNvPr>
          <p:cNvSpPr txBox="1"/>
          <p:nvPr/>
        </p:nvSpPr>
        <p:spPr>
          <a:xfrm>
            <a:off x="10013199" y="3072895"/>
            <a:ext cx="4852764" cy="5011949"/>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We trained our model using RandomForestRegressor and Linear Regression and Gradient Boosting Regressor. Random Forest produced the best-performing model </a:t>
            </a:r>
          </a:p>
          <a:p>
            <a:pPr>
              <a:lnSpc>
                <a:spcPct val="150000"/>
              </a:lnSpc>
            </a:pPr>
            <a:r>
              <a:rPr lang="en-US" sz="2400" b="0" dirty="0">
                <a:effectLst/>
                <a:latin typeface="Times New Roman" panose="02020603050405020304" pitchFamily="18" charset="0"/>
                <a:cs typeface="Times New Roman" panose="02020603050405020304" pitchFamily="18" charset="0"/>
              </a:rPr>
              <a:t>Random Forest Results:</a:t>
            </a:r>
          </a:p>
          <a:p>
            <a:pPr>
              <a:lnSpc>
                <a:spcPct val="150000"/>
              </a:lnSpc>
            </a:pPr>
            <a:r>
              <a:rPr lang="en-US" sz="2400" b="0" dirty="0">
                <a:effectLst/>
                <a:latin typeface="Times New Roman" panose="02020603050405020304" pitchFamily="18" charset="0"/>
                <a:cs typeface="Times New Roman" panose="02020603050405020304" pitchFamily="18" charset="0"/>
              </a:rPr>
              <a:t>RMSE: 3.06</a:t>
            </a:r>
          </a:p>
          <a:p>
            <a:pPr>
              <a:lnSpc>
                <a:spcPct val="150000"/>
              </a:lnSpc>
            </a:pPr>
            <a:r>
              <a:rPr lang="en-US" sz="2400" b="0" dirty="0">
                <a:effectLst/>
                <a:latin typeface="Times New Roman" panose="02020603050405020304" pitchFamily="18" charset="0"/>
                <a:cs typeface="Times New Roman" panose="02020603050405020304" pitchFamily="18" charset="0"/>
              </a:rPr>
              <a:t>R² Score: 0.82</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DE11407E-CFD0-6C09-6F39-D0E5BC11860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5757" y="2766948"/>
            <a:ext cx="8339935" cy="5122841"/>
          </a:xfrm>
          <a:prstGeom prst="rect">
            <a:avLst/>
          </a:prstGeom>
        </p:spPr>
      </p:pic>
    </p:spTree>
    <p:extLst>
      <p:ext uri="{BB962C8B-B14F-4D97-AF65-F5344CB8AC3E}">
        <p14:creationId xmlns:p14="http://schemas.microsoft.com/office/powerpoint/2010/main" val="2865998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B9289-3910-C01D-448E-800240EE57B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F8D93DE-785D-21E2-9A09-A5E1C22EB311}"/>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40457355-3A33-647E-0DD1-5152E341A533}"/>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CE705DE1-D841-7B8D-581E-8E3F95DED447}"/>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CEE89C11-90C4-2616-144C-EF5D3A86D64A}"/>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EA3AB561-CC11-4A98-DBB4-F6DC8D931117}"/>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E97FD3A5-FDCC-A631-F4EA-5713465058C1}"/>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038C5BF1-1A5D-B11D-9A89-E86414E073BF}"/>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96C16490-4B93-F7BD-1B40-78D473AE0B01}"/>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4DD35B78-6EB5-2D5F-7BE5-BDD1DC13281A}"/>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7ECFA1D2-54FA-5B89-406F-951BC8C939D7}"/>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12" name="TextBox 11">
            <a:extLst>
              <a:ext uri="{FF2B5EF4-FFF2-40B4-BE49-F238E27FC236}">
                <a16:creationId xmlns:a16="http://schemas.microsoft.com/office/drawing/2014/main" id="{59B42DC8-ECBD-0C6E-D589-4BFA02D3A261}"/>
              </a:ext>
            </a:extLst>
          </p:cNvPr>
          <p:cNvSpPr txBox="1"/>
          <p:nvPr/>
        </p:nvSpPr>
        <p:spPr>
          <a:xfrm>
            <a:off x="9144000" y="3302494"/>
            <a:ext cx="8194365" cy="3903954"/>
          </a:xfrm>
          <a:prstGeom prst="rect">
            <a:avLst/>
          </a:prstGeom>
          <a:noFill/>
        </p:spPr>
        <p:txBody>
          <a:bodyPr wrap="square" rtlCol="0">
            <a:spAutoFit/>
          </a:bodyPr>
          <a:lstStyle/>
          <a:p>
            <a:pPr>
              <a:lnSpc>
                <a:spcPct val="150000"/>
              </a:lnSpc>
              <a:buNone/>
            </a:pPr>
            <a:r>
              <a:rPr lang="en-US" sz="2400" b="0" dirty="0">
                <a:effectLst/>
                <a:latin typeface="Times New Roman" panose="02020603050405020304" pitchFamily="18" charset="0"/>
                <a:cs typeface="Times New Roman" panose="02020603050405020304" pitchFamily="18" charset="0"/>
              </a:rPr>
              <a:t>This bar chart shows the most important features according to the Random Forest model, which uses many decision trees to make predictions.</a:t>
            </a:r>
          </a:p>
          <a:p>
            <a:pPr>
              <a:lnSpc>
                <a:spcPct val="150000"/>
              </a:lnSpc>
            </a:pPr>
            <a:r>
              <a:rPr lang="en-US" sz="2400" b="0" dirty="0">
                <a:effectLst/>
                <a:latin typeface="Times New Roman" panose="02020603050405020304" pitchFamily="18" charset="0"/>
                <a:cs typeface="Times New Roman" panose="02020603050405020304" pitchFamily="18" charset="0"/>
              </a:rPr>
              <a:t>The top features are Borrowing, Selling Assets, and Distance to Bank, suggesting financial stress is heavily influenced by how households manage financial emergencies or access services.</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90D1CB05-294B-EF85-DF76-DE695419AD9A}"/>
              </a:ext>
            </a:extLst>
          </p:cNvPr>
          <p:cNvPicPr>
            <a:picLocks noChangeAspect="1"/>
          </p:cNvPicPr>
          <p:nvPr/>
        </p:nvPicPr>
        <p:blipFill>
          <a:blip r:embed="rId8"/>
          <a:stretch>
            <a:fillRect/>
          </a:stretch>
        </p:blipFill>
        <p:spPr>
          <a:xfrm>
            <a:off x="1365277" y="3141628"/>
            <a:ext cx="7524750" cy="4667250"/>
          </a:xfrm>
          <a:prstGeom prst="rect">
            <a:avLst/>
          </a:prstGeom>
        </p:spPr>
      </p:pic>
    </p:spTree>
    <p:extLst>
      <p:ext uri="{BB962C8B-B14F-4D97-AF65-F5344CB8AC3E}">
        <p14:creationId xmlns:p14="http://schemas.microsoft.com/office/powerpoint/2010/main" val="2557143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E0596-A84D-1659-ED2C-FE039E7FA82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35CE3B1-1B2C-5B22-176D-01E17533EA60}"/>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31252E8B-230E-2893-DA0E-C0A4F442BEA5}"/>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FE23EB5E-BCEE-538D-EEC6-6952181C3807}"/>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9CE4C0BE-B7EA-3FEA-B07D-87475DBDD301}"/>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CF496B88-448F-4D25-5E8D-1647B34AAD95}"/>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A33D4B49-BBCC-FAA5-53F9-E890F8A4E654}"/>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3D81B3FD-E586-ED9D-9134-44E3ED667B85}"/>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0A62078E-E752-A19C-FA36-D31F095F335B}"/>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59C22622-10DE-A4C4-6A20-0A164597D7D9}"/>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424E1C57-992C-3FC9-284E-93C9D2D5E62A}"/>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pic>
        <p:nvPicPr>
          <p:cNvPr id="14" name="Picture 13">
            <a:extLst>
              <a:ext uri="{FF2B5EF4-FFF2-40B4-BE49-F238E27FC236}">
                <a16:creationId xmlns:a16="http://schemas.microsoft.com/office/drawing/2014/main" id="{F74D5BA5-1304-E65A-B5B7-AD13C7AD08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6237" y="2191432"/>
            <a:ext cx="11483478" cy="6546167"/>
          </a:xfrm>
          <a:prstGeom prst="rect">
            <a:avLst/>
          </a:prstGeom>
        </p:spPr>
      </p:pic>
    </p:spTree>
    <p:extLst>
      <p:ext uri="{BB962C8B-B14F-4D97-AF65-F5344CB8AC3E}">
        <p14:creationId xmlns:p14="http://schemas.microsoft.com/office/powerpoint/2010/main" val="4158742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9E4EBC-8C33-6EF1-54BE-6F738246073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A0D06AC-0EF1-3BD2-B4FD-E9DD2363CC65}"/>
              </a:ext>
            </a:extLst>
          </p:cNvPr>
          <p:cNvSpPr/>
          <p:nvPr/>
        </p:nvSpPr>
        <p:spPr>
          <a:xfrm>
            <a:off x="-889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53C7628A-DC47-7D03-93C2-0E3149B3D534}"/>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2822A40E-1DB5-FBA0-FDCE-742CD0592DE4}"/>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64034412-1131-A0AE-FDCA-EB3B0C384842}"/>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2C3902A1-BFE4-2CAC-543B-6425E4C5902C}"/>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A978F899-F92C-A7E9-11FB-1FD3A648AC1A}"/>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B00C00EC-3555-6652-CE08-9C7F628E84C1}"/>
              </a:ext>
            </a:extLst>
          </p:cNvPr>
          <p:cNvSpPr/>
          <p:nvPr/>
        </p:nvSpPr>
        <p:spPr>
          <a:xfrm rot="16200000">
            <a:off x="12456007" y="-2313131"/>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B6D479C7-BE21-7876-2870-A641B414D0BD}"/>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dirty="0">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C94600AF-08C5-C632-65BA-9EB86446B521}"/>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91888F71-BEC0-1C92-2D68-626841A412C7}"/>
              </a:ext>
            </a:extLst>
          </p:cNvPr>
          <p:cNvSpPr txBox="1"/>
          <p:nvPr/>
        </p:nvSpPr>
        <p:spPr>
          <a:xfrm>
            <a:off x="3267597" y="3763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pic>
        <p:nvPicPr>
          <p:cNvPr id="14" name="Picture 13">
            <a:extLst>
              <a:ext uri="{FF2B5EF4-FFF2-40B4-BE49-F238E27FC236}">
                <a16:creationId xmlns:a16="http://schemas.microsoft.com/office/drawing/2014/main" id="{31B0FD8B-97FE-28EE-9FBD-E54579BE436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7134" y="1857553"/>
            <a:ext cx="11214866" cy="6445820"/>
          </a:xfrm>
          <a:prstGeom prst="rect">
            <a:avLst/>
          </a:prstGeom>
        </p:spPr>
      </p:pic>
    </p:spTree>
    <p:extLst>
      <p:ext uri="{BB962C8B-B14F-4D97-AF65-F5344CB8AC3E}">
        <p14:creationId xmlns:p14="http://schemas.microsoft.com/office/powerpoint/2010/main" val="280181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243E5-5080-CB53-D5E3-D43D322B0B1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75D3F6F-F684-2DB5-1642-975A6440901B}"/>
              </a:ext>
            </a:extLst>
          </p:cNvPr>
          <p:cNvSpPr/>
          <p:nvPr/>
        </p:nvSpPr>
        <p:spPr>
          <a:xfrm>
            <a:off x="-889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560D1986-A9C0-EC45-984A-166A2102A695}"/>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1710EB88-C0D7-315D-83FC-82ABA4561345}"/>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F196E569-52C0-2044-4609-D9F0A43CCC43}"/>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A26CD15F-145E-9264-D58C-5479F37C5726}"/>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7C42F34C-611E-3E4E-72E0-B63D0524E025}"/>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12502FDE-E6B5-AD54-B7E1-65770C8C841D}"/>
              </a:ext>
            </a:extLst>
          </p:cNvPr>
          <p:cNvSpPr/>
          <p:nvPr/>
        </p:nvSpPr>
        <p:spPr>
          <a:xfrm rot="16200000">
            <a:off x="12456007" y="-2313131"/>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40F6E608-05AE-12F8-7FCE-A1DCAFF2DC12}"/>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dirty="0">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088CAB30-B624-D771-99C7-809886D13531}"/>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0DFA0F22-B12A-D133-E260-F897D89A8964}"/>
              </a:ext>
            </a:extLst>
          </p:cNvPr>
          <p:cNvSpPr txBox="1"/>
          <p:nvPr/>
        </p:nvSpPr>
        <p:spPr>
          <a:xfrm>
            <a:off x="3267597" y="376326"/>
            <a:ext cx="7159103" cy="1077218"/>
          </a:xfrm>
          <a:prstGeom prst="rect">
            <a:avLst/>
          </a:prstGeom>
        </p:spPr>
        <p:txBody>
          <a:bodyPr wrap="square"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pic>
        <p:nvPicPr>
          <p:cNvPr id="13" name="Picture 12">
            <a:extLst>
              <a:ext uri="{FF2B5EF4-FFF2-40B4-BE49-F238E27FC236}">
                <a16:creationId xmlns:a16="http://schemas.microsoft.com/office/drawing/2014/main" id="{45645546-869A-5B71-AC89-9354F70AFB6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7913" y="1620926"/>
            <a:ext cx="11674563" cy="6722974"/>
          </a:xfrm>
          <a:prstGeom prst="rect">
            <a:avLst/>
          </a:prstGeom>
        </p:spPr>
      </p:pic>
    </p:spTree>
    <p:extLst>
      <p:ext uri="{BB962C8B-B14F-4D97-AF65-F5344CB8AC3E}">
        <p14:creationId xmlns:p14="http://schemas.microsoft.com/office/powerpoint/2010/main" val="41299954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E399B9-18BB-8257-A3C3-3DACDAF1732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4EBA32E-25F5-D93B-7345-5C472C9AA713}"/>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94CBBB63-C259-3B93-6D0A-D2F23709D1BD}"/>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a:extLst>
              <a:ext uri="{FF2B5EF4-FFF2-40B4-BE49-F238E27FC236}">
                <a16:creationId xmlns:a16="http://schemas.microsoft.com/office/drawing/2014/main" id="{9AF592F6-6711-DCD5-59E5-D7676DD6071C}"/>
              </a:ext>
            </a:extLst>
          </p:cNvPr>
          <p:cNvGrpSpPr/>
          <p:nvPr/>
        </p:nvGrpSpPr>
        <p:grpSpPr>
          <a:xfrm>
            <a:off x="12434718" y="-43791"/>
            <a:ext cx="6657245" cy="4048690"/>
            <a:chOff x="0" y="0"/>
            <a:chExt cx="1168600" cy="585997"/>
          </a:xfrm>
        </p:grpSpPr>
        <p:sp>
          <p:nvSpPr>
            <p:cNvPr id="5" name="Freeform 5">
              <a:extLst>
                <a:ext uri="{FF2B5EF4-FFF2-40B4-BE49-F238E27FC236}">
                  <a16:creationId xmlns:a16="http://schemas.microsoft.com/office/drawing/2014/main" id="{B35C1E7A-E24C-E6B5-8BB7-7DDFAAFAE613}"/>
                </a:ext>
              </a:extLst>
            </p:cNvPr>
            <p:cNvSpPr/>
            <p:nvPr/>
          </p:nvSpPr>
          <p:spPr>
            <a:xfrm flipH="1">
              <a:off x="0" y="0"/>
              <a:ext cx="1168600" cy="585997"/>
            </a:xfrm>
            <a:custGeom>
              <a:avLst/>
              <a:gdLst/>
              <a:ahLst/>
              <a:cxnLst/>
              <a:rect l="l" t="t" r="r" b="b"/>
              <a:pathLst>
                <a:path w="1168600" h="585997">
                  <a:moveTo>
                    <a:pt x="203200" y="0"/>
                  </a:moveTo>
                  <a:lnTo>
                    <a:pt x="1168600" y="0"/>
                  </a:lnTo>
                  <a:lnTo>
                    <a:pt x="965400" y="585997"/>
                  </a:lnTo>
                  <a:lnTo>
                    <a:pt x="0" y="585997"/>
                  </a:lnTo>
                  <a:lnTo>
                    <a:pt x="203200" y="0"/>
                  </a:lnTo>
                  <a:close/>
                </a:path>
              </a:pathLst>
            </a:custGeom>
            <a:blipFill>
              <a:blip r:embed="rId4"/>
              <a:stretch>
                <a:fillRect t="-28855" b="-4008"/>
              </a:stretch>
            </a:blipFill>
            <a:ln w="190500" cap="sq">
              <a:solidFill>
                <a:srgbClr val="B06E10"/>
              </a:solidFill>
              <a:prstDash val="solid"/>
              <a:miter/>
            </a:ln>
          </p:spPr>
        </p:sp>
      </p:grpSp>
      <p:sp>
        <p:nvSpPr>
          <p:cNvPr id="6" name="TextBox 6">
            <a:extLst>
              <a:ext uri="{FF2B5EF4-FFF2-40B4-BE49-F238E27FC236}">
                <a16:creationId xmlns:a16="http://schemas.microsoft.com/office/drawing/2014/main" id="{ACBCE36C-BB2B-8CA0-BBB5-DA9E05FB0203}"/>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04</a:t>
            </a:r>
          </a:p>
        </p:txBody>
      </p:sp>
      <p:grpSp>
        <p:nvGrpSpPr>
          <p:cNvPr id="7" name="Group 7">
            <a:extLst>
              <a:ext uri="{FF2B5EF4-FFF2-40B4-BE49-F238E27FC236}">
                <a16:creationId xmlns:a16="http://schemas.microsoft.com/office/drawing/2014/main" id="{329AE079-63C8-1B6E-F585-BF0DC7015C28}"/>
              </a:ext>
            </a:extLst>
          </p:cNvPr>
          <p:cNvGrpSpPr/>
          <p:nvPr/>
        </p:nvGrpSpPr>
        <p:grpSpPr>
          <a:xfrm rot="9409730">
            <a:off x="11992201" y="-156667"/>
            <a:ext cx="1013004" cy="3696744"/>
            <a:chOff x="0" y="0"/>
            <a:chExt cx="238611" cy="1825264"/>
          </a:xfrm>
        </p:grpSpPr>
        <p:sp>
          <p:nvSpPr>
            <p:cNvPr id="8" name="Freeform 8">
              <a:extLst>
                <a:ext uri="{FF2B5EF4-FFF2-40B4-BE49-F238E27FC236}">
                  <a16:creationId xmlns:a16="http://schemas.microsoft.com/office/drawing/2014/main" id="{63DB8483-06D7-7379-2173-3F625AE60262}"/>
                </a:ext>
              </a:extLst>
            </p:cNvPr>
            <p:cNvSpPr/>
            <p:nvPr/>
          </p:nvSpPr>
          <p:spPr>
            <a:xfrm>
              <a:off x="0" y="0"/>
              <a:ext cx="238611" cy="1825264"/>
            </a:xfrm>
            <a:custGeom>
              <a:avLst/>
              <a:gdLst/>
              <a:ahLst/>
              <a:cxnLst/>
              <a:rect l="l" t="t" r="r" b="b"/>
              <a:pathLst>
                <a:path w="238611" h="1825264">
                  <a:moveTo>
                    <a:pt x="119306" y="0"/>
                  </a:moveTo>
                  <a:lnTo>
                    <a:pt x="238611" y="1825264"/>
                  </a:lnTo>
                  <a:lnTo>
                    <a:pt x="0" y="1825264"/>
                  </a:lnTo>
                  <a:lnTo>
                    <a:pt x="119306" y="0"/>
                  </a:lnTo>
                  <a:close/>
                </a:path>
              </a:pathLst>
            </a:custGeom>
            <a:solidFill>
              <a:srgbClr val="0665BE"/>
            </a:solidFill>
          </p:spPr>
        </p:sp>
        <p:sp>
          <p:nvSpPr>
            <p:cNvPr id="9" name="TextBox 9">
              <a:extLst>
                <a:ext uri="{FF2B5EF4-FFF2-40B4-BE49-F238E27FC236}">
                  <a16:creationId xmlns:a16="http://schemas.microsoft.com/office/drawing/2014/main" id="{50410CE1-FC8F-9959-AC9C-7423AAF2C0F9}"/>
                </a:ext>
              </a:extLst>
            </p:cNvPr>
            <p:cNvSpPr txBox="1"/>
            <p:nvPr/>
          </p:nvSpPr>
          <p:spPr>
            <a:xfrm>
              <a:off x="37283" y="809344"/>
              <a:ext cx="164045" cy="885544"/>
            </a:xfrm>
            <a:prstGeom prst="rect">
              <a:avLst/>
            </a:prstGeom>
          </p:spPr>
          <p:txBody>
            <a:bodyPr lIns="50800" tIns="50800" rIns="50800" bIns="50800" rtlCol="0" anchor="ctr"/>
            <a:lstStyle/>
            <a:p>
              <a:pPr algn="ctr">
                <a:lnSpc>
                  <a:spcPts val="2659"/>
                </a:lnSpc>
              </a:pPr>
              <a:endParaRPr/>
            </a:p>
          </p:txBody>
        </p:sp>
      </p:grpSp>
      <p:grpSp>
        <p:nvGrpSpPr>
          <p:cNvPr id="10" name="Group 10">
            <a:extLst>
              <a:ext uri="{FF2B5EF4-FFF2-40B4-BE49-F238E27FC236}">
                <a16:creationId xmlns:a16="http://schemas.microsoft.com/office/drawing/2014/main" id="{8EDED52B-3F42-4FD3-744F-4E9118654A3B}"/>
              </a:ext>
            </a:extLst>
          </p:cNvPr>
          <p:cNvGrpSpPr/>
          <p:nvPr/>
        </p:nvGrpSpPr>
        <p:grpSpPr>
          <a:xfrm rot="-5205440">
            <a:off x="14907237" y="1284344"/>
            <a:ext cx="956062" cy="5946550"/>
            <a:chOff x="0" y="0"/>
            <a:chExt cx="225199" cy="1902713"/>
          </a:xfrm>
        </p:grpSpPr>
        <p:sp>
          <p:nvSpPr>
            <p:cNvPr id="11" name="Freeform 11">
              <a:extLst>
                <a:ext uri="{FF2B5EF4-FFF2-40B4-BE49-F238E27FC236}">
                  <a16:creationId xmlns:a16="http://schemas.microsoft.com/office/drawing/2014/main" id="{EC481443-430D-2466-2D70-7318046D8DB7}"/>
                </a:ext>
              </a:extLst>
            </p:cNvPr>
            <p:cNvSpPr/>
            <p:nvPr/>
          </p:nvSpPr>
          <p:spPr>
            <a:xfrm>
              <a:off x="0" y="0"/>
              <a:ext cx="225199" cy="1902713"/>
            </a:xfrm>
            <a:custGeom>
              <a:avLst/>
              <a:gdLst/>
              <a:ahLst/>
              <a:cxnLst/>
              <a:rect l="l" t="t" r="r" b="b"/>
              <a:pathLst>
                <a:path w="225199" h="1902713">
                  <a:moveTo>
                    <a:pt x="112599" y="0"/>
                  </a:moveTo>
                  <a:lnTo>
                    <a:pt x="225199" y="1902713"/>
                  </a:lnTo>
                  <a:lnTo>
                    <a:pt x="0" y="1902713"/>
                  </a:lnTo>
                  <a:lnTo>
                    <a:pt x="112599" y="0"/>
                  </a:lnTo>
                  <a:close/>
                </a:path>
              </a:pathLst>
            </a:custGeom>
            <a:solidFill>
              <a:srgbClr val="0665BE"/>
            </a:solidFill>
          </p:spPr>
        </p:sp>
        <p:sp>
          <p:nvSpPr>
            <p:cNvPr id="12" name="TextBox 12">
              <a:extLst>
                <a:ext uri="{FF2B5EF4-FFF2-40B4-BE49-F238E27FC236}">
                  <a16:creationId xmlns:a16="http://schemas.microsoft.com/office/drawing/2014/main" id="{2225E7EF-ED90-8B3F-C255-C6917C0873C8}"/>
                </a:ext>
              </a:extLst>
            </p:cNvPr>
            <p:cNvSpPr txBox="1"/>
            <p:nvPr/>
          </p:nvSpPr>
          <p:spPr>
            <a:xfrm>
              <a:off x="35187" y="845302"/>
              <a:ext cx="154824" cy="921502"/>
            </a:xfrm>
            <a:prstGeom prst="rect">
              <a:avLst/>
            </a:prstGeom>
          </p:spPr>
          <p:txBody>
            <a:bodyPr lIns="50800" tIns="50800" rIns="50800" bIns="50800" rtlCol="0" anchor="ctr"/>
            <a:lstStyle/>
            <a:p>
              <a:pPr algn="ctr">
                <a:lnSpc>
                  <a:spcPts val="2659"/>
                </a:lnSpc>
              </a:pPr>
              <a:endParaRPr/>
            </a:p>
          </p:txBody>
        </p:sp>
      </p:grpSp>
      <p:sp>
        <p:nvSpPr>
          <p:cNvPr id="13" name="Freeform 13">
            <a:extLst>
              <a:ext uri="{FF2B5EF4-FFF2-40B4-BE49-F238E27FC236}">
                <a16:creationId xmlns:a16="http://schemas.microsoft.com/office/drawing/2014/main" id="{B884DFE1-F8B9-D7B4-EB34-700C295B87BB}"/>
              </a:ext>
            </a:extLst>
          </p:cNvPr>
          <p:cNvSpPr/>
          <p:nvPr/>
        </p:nvSpPr>
        <p:spPr>
          <a:xfrm>
            <a:off x="16294661" y="9632134"/>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TextBox 14">
            <a:extLst>
              <a:ext uri="{FF2B5EF4-FFF2-40B4-BE49-F238E27FC236}">
                <a16:creationId xmlns:a16="http://schemas.microsoft.com/office/drawing/2014/main" id="{47D509CA-84D8-05DB-C9A6-D9799784AF43}"/>
              </a:ext>
            </a:extLst>
          </p:cNvPr>
          <p:cNvSpPr txBox="1"/>
          <p:nvPr/>
        </p:nvSpPr>
        <p:spPr>
          <a:xfrm>
            <a:off x="2842014" y="584199"/>
            <a:ext cx="6848086" cy="983154"/>
          </a:xfrm>
          <a:prstGeom prst="rect">
            <a:avLst/>
          </a:prstGeom>
        </p:spPr>
        <p:txBody>
          <a:bodyPr wrap="square" lIns="0" tIns="0" rIns="0" bIns="0" rtlCol="0" anchor="t">
            <a:spAutoFit/>
          </a:bodyPr>
          <a:lstStyle/>
          <a:p>
            <a:pPr algn="l">
              <a:lnSpc>
                <a:spcPts val="8400"/>
              </a:lnSpc>
            </a:pPr>
            <a:r>
              <a:rPr lang="en-US" sz="6000" b="1" dirty="0">
                <a:solidFill>
                  <a:srgbClr val="0665BE"/>
                </a:solidFill>
                <a:latin typeface="Gordita Bold"/>
                <a:ea typeface="Gordita Bold"/>
                <a:cs typeface="Gordita Bold"/>
                <a:sym typeface="Gordita Bold"/>
              </a:rPr>
              <a:t>Recommendation</a:t>
            </a:r>
          </a:p>
        </p:txBody>
      </p:sp>
      <p:sp>
        <p:nvSpPr>
          <p:cNvPr id="15" name="TextBox 15">
            <a:extLst>
              <a:ext uri="{FF2B5EF4-FFF2-40B4-BE49-F238E27FC236}">
                <a16:creationId xmlns:a16="http://schemas.microsoft.com/office/drawing/2014/main" id="{CECA18EC-2626-BA43-D8B3-CA1C4CEA91B0}"/>
              </a:ext>
            </a:extLst>
          </p:cNvPr>
          <p:cNvSpPr txBox="1"/>
          <p:nvPr/>
        </p:nvSpPr>
        <p:spPr>
          <a:xfrm>
            <a:off x="1024716" y="1925680"/>
            <a:ext cx="11072617" cy="6737422"/>
          </a:xfrm>
          <a:prstGeom prst="rect">
            <a:avLst/>
          </a:prstGeom>
        </p:spPr>
        <p:txBody>
          <a:bodyPr lIns="0" tIns="0" rIns="0" bIns="0" rtlCol="0" anchor="t">
            <a:spAutoFit/>
          </a:bodyPr>
          <a:lstStyle/>
          <a:p>
            <a:pPr algn="just">
              <a:lnSpc>
                <a:spcPts val="3331"/>
              </a:lnSpc>
            </a:pPr>
            <a:endParaRPr lang="en-US" sz="2799" dirty="0">
              <a:solidFill>
                <a:srgbClr val="100F0D"/>
              </a:solidFill>
              <a:latin typeface="Times New Roman" panose="02020603050405020304" pitchFamily="18" charset="0"/>
              <a:ea typeface="Poppins"/>
              <a:cs typeface="Times New Roman" panose="02020603050405020304" pitchFamily="18" charset="0"/>
              <a:sym typeface="Poppins"/>
            </a:endParaRPr>
          </a:p>
          <a:p>
            <a:pPr marL="604519" lvl="1" indent="-302260" algn="just">
              <a:lnSpc>
                <a:spcPts val="3331"/>
              </a:lnSpc>
              <a:buFont typeface="Arial"/>
              <a:buChar char="•"/>
            </a:pPr>
            <a:r>
              <a:rPr lang="en-US" sz="2799" b="1" dirty="0">
                <a:solidFill>
                  <a:srgbClr val="100F0D"/>
                </a:solidFill>
                <a:latin typeface="Times New Roman" panose="02020603050405020304" pitchFamily="18" charset="0"/>
                <a:ea typeface="Poppins"/>
                <a:cs typeface="Times New Roman" panose="02020603050405020304" pitchFamily="18" charset="0"/>
                <a:sym typeface="Poppins"/>
              </a:rPr>
              <a:t>Short-term recommendations</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Propose low-interest emergency loans to reduce asset liquidation during crises</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 Train households in budgeting and emergency fund management.</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 Address distance barriers (Distance_to_Bank_km) by promoting mobile money services.</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Educate individuals about financial literacy</a:t>
            </a:r>
          </a:p>
          <a:p>
            <a:pPr marL="759459" lvl="1" indent="-457200" algn="just">
              <a:lnSpc>
                <a:spcPts val="3331"/>
              </a:lnSpc>
              <a:buFont typeface="+mj-lt"/>
              <a:buAutoNum type="arabicPeriod"/>
            </a:pPr>
            <a:endParaRPr lang="en-US" sz="2400" dirty="0">
              <a:solidFill>
                <a:srgbClr val="100F0D"/>
              </a:solidFill>
              <a:latin typeface="Times New Roman" panose="02020603050405020304" pitchFamily="18" charset="0"/>
              <a:ea typeface="Poppins"/>
              <a:cs typeface="Times New Roman" panose="02020603050405020304" pitchFamily="18" charset="0"/>
              <a:sym typeface="Poppins"/>
            </a:endParaRPr>
          </a:p>
          <a:p>
            <a:pPr marL="645159" lvl="1" indent="-342900" algn="just">
              <a:lnSpc>
                <a:spcPts val="3331"/>
              </a:lnSpc>
              <a:buFont typeface="Arial" panose="020B0604020202020204" pitchFamily="34" charset="0"/>
              <a:buChar char="•"/>
            </a:pPr>
            <a:r>
              <a:rPr lang="en-US" sz="2800" b="1" dirty="0">
                <a:solidFill>
                  <a:srgbClr val="100F0D"/>
                </a:solidFill>
                <a:latin typeface="Times New Roman" panose="02020603050405020304" pitchFamily="18" charset="0"/>
                <a:ea typeface="Poppins"/>
                <a:cs typeface="Times New Roman" panose="02020603050405020304" pitchFamily="18" charset="0"/>
                <a:sym typeface="Poppins"/>
              </a:rPr>
              <a:t>Long-term recommendations</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Introduce skills training (e.g., agribusiness, crafts) to reduce dependency on austerity.</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Support livestock rearers (Employment Type =Livestock) with veterinary services and market linkages.</a:t>
            </a:r>
          </a:p>
          <a:p>
            <a:pPr marL="759459" lvl="1" indent="-457200" algn="just">
              <a:lnSpc>
                <a:spcPts val="3331"/>
              </a:lnSpc>
              <a:buFont typeface="+mj-lt"/>
              <a:buAutoNum type="arabicPeriod"/>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Scale up community-based savings circles (</a:t>
            </a:r>
            <a:r>
              <a:rPr lang="en-US" sz="2400" dirty="0" err="1">
                <a:solidFill>
                  <a:srgbClr val="100F0D"/>
                </a:solidFill>
                <a:latin typeface="Times New Roman" panose="02020603050405020304" pitchFamily="18" charset="0"/>
                <a:ea typeface="Poppins"/>
                <a:cs typeface="Times New Roman" panose="02020603050405020304" pitchFamily="18" charset="0"/>
                <a:sym typeface="Poppins"/>
              </a:rPr>
              <a:t>Uses_Savings_Group</a:t>
            </a: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 to improve financial resilience</a:t>
            </a:r>
          </a:p>
          <a:p>
            <a:pPr marL="302259" lvl="1" algn="just">
              <a:lnSpc>
                <a:spcPts val="3331"/>
              </a:lnSpc>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 </a:t>
            </a:r>
          </a:p>
        </p:txBody>
      </p:sp>
    </p:spTree>
    <p:extLst>
      <p:ext uri="{BB962C8B-B14F-4D97-AF65-F5344CB8AC3E}">
        <p14:creationId xmlns:p14="http://schemas.microsoft.com/office/powerpoint/2010/main" val="2092106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0F4B9-90C8-95C1-D595-2ED12BDD973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6C3FD3D-8FA6-E618-C441-310FB496930F}"/>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F63456C7-8DD1-47F7-54F0-F0C48C11F4C4}"/>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a:extLst>
              <a:ext uri="{FF2B5EF4-FFF2-40B4-BE49-F238E27FC236}">
                <a16:creationId xmlns:a16="http://schemas.microsoft.com/office/drawing/2014/main" id="{A8035D01-CE9D-B9CA-C2E0-66682480A4DC}"/>
              </a:ext>
            </a:extLst>
          </p:cNvPr>
          <p:cNvGrpSpPr/>
          <p:nvPr/>
        </p:nvGrpSpPr>
        <p:grpSpPr>
          <a:xfrm>
            <a:off x="12191999" y="274320"/>
            <a:ext cx="7963989" cy="9771017"/>
            <a:chOff x="0" y="0"/>
            <a:chExt cx="812800" cy="751400"/>
          </a:xfrm>
        </p:grpSpPr>
        <p:sp>
          <p:nvSpPr>
            <p:cNvPr id="5" name="Freeform 5">
              <a:extLst>
                <a:ext uri="{FF2B5EF4-FFF2-40B4-BE49-F238E27FC236}">
                  <a16:creationId xmlns:a16="http://schemas.microsoft.com/office/drawing/2014/main" id="{FCCE5537-5864-F6E9-E86D-708EEDDBD214}"/>
                </a:ext>
              </a:extLst>
            </p:cNvPr>
            <p:cNvSpPr/>
            <p:nvPr/>
          </p:nvSpPr>
          <p:spPr>
            <a:xfrm>
              <a:off x="0" y="0"/>
              <a:ext cx="812800" cy="751400"/>
            </a:xfrm>
            <a:custGeom>
              <a:avLst/>
              <a:gdLst/>
              <a:ahLst/>
              <a:cxnLst/>
              <a:rect l="l" t="t" r="r" b="b"/>
              <a:pathLst>
                <a:path w="812800" h="751400">
                  <a:moveTo>
                    <a:pt x="609600" y="0"/>
                  </a:moveTo>
                  <a:lnTo>
                    <a:pt x="0" y="0"/>
                  </a:lnTo>
                  <a:lnTo>
                    <a:pt x="203200" y="751400"/>
                  </a:lnTo>
                  <a:lnTo>
                    <a:pt x="812800" y="751400"/>
                  </a:lnTo>
                  <a:lnTo>
                    <a:pt x="609600" y="0"/>
                  </a:lnTo>
                  <a:close/>
                </a:path>
              </a:pathLst>
            </a:custGeom>
            <a:blipFill>
              <a:blip r:embed="rId4"/>
              <a:stretch>
                <a:fillRect l="-19377" r="-19377"/>
              </a:stretch>
            </a:blipFill>
            <a:ln w="581025" cap="sq">
              <a:solidFill>
                <a:srgbClr val="0665BE"/>
              </a:solidFill>
              <a:prstDash val="solid"/>
              <a:miter/>
            </a:ln>
          </p:spPr>
        </p:sp>
      </p:grpSp>
      <p:grpSp>
        <p:nvGrpSpPr>
          <p:cNvPr id="6" name="Group 6">
            <a:extLst>
              <a:ext uri="{FF2B5EF4-FFF2-40B4-BE49-F238E27FC236}">
                <a16:creationId xmlns:a16="http://schemas.microsoft.com/office/drawing/2014/main" id="{14C88629-4D1D-8BDF-8B5F-B71CAAC197A5}"/>
              </a:ext>
            </a:extLst>
          </p:cNvPr>
          <p:cNvGrpSpPr/>
          <p:nvPr/>
        </p:nvGrpSpPr>
        <p:grpSpPr>
          <a:xfrm rot="9629052">
            <a:off x="11287212" y="-3123480"/>
            <a:ext cx="1013004" cy="7749013"/>
            <a:chOff x="0" y="0"/>
            <a:chExt cx="238611" cy="1825264"/>
          </a:xfrm>
        </p:grpSpPr>
        <p:sp>
          <p:nvSpPr>
            <p:cNvPr id="7" name="Freeform 7">
              <a:extLst>
                <a:ext uri="{FF2B5EF4-FFF2-40B4-BE49-F238E27FC236}">
                  <a16:creationId xmlns:a16="http://schemas.microsoft.com/office/drawing/2014/main" id="{E86C45DC-1DF2-6FAA-D18C-3AC201496CCA}"/>
                </a:ext>
              </a:extLst>
            </p:cNvPr>
            <p:cNvSpPr/>
            <p:nvPr/>
          </p:nvSpPr>
          <p:spPr>
            <a:xfrm>
              <a:off x="0" y="0"/>
              <a:ext cx="238611" cy="1825264"/>
            </a:xfrm>
            <a:custGeom>
              <a:avLst/>
              <a:gdLst/>
              <a:ahLst/>
              <a:cxnLst/>
              <a:rect l="l" t="t" r="r" b="b"/>
              <a:pathLst>
                <a:path w="238611" h="1825264">
                  <a:moveTo>
                    <a:pt x="119306" y="0"/>
                  </a:moveTo>
                  <a:lnTo>
                    <a:pt x="238611" y="1825264"/>
                  </a:lnTo>
                  <a:lnTo>
                    <a:pt x="0" y="1825264"/>
                  </a:lnTo>
                  <a:lnTo>
                    <a:pt x="119306" y="0"/>
                  </a:lnTo>
                  <a:close/>
                </a:path>
              </a:pathLst>
            </a:custGeom>
            <a:solidFill>
              <a:srgbClr val="B06E10"/>
            </a:solidFill>
          </p:spPr>
        </p:sp>
        <p:sp>
          <p:nvSpPr>
            <p:cNvPr id="8" name="TextBox 8">
              <a:extLst>
                <a:ext uri="{FF2B5EF4-FFF2-40B4-BE49-F238E27FC236}">
                  <a16:creationId xmlns:a16="http://schemas.microsoft.com/office/drawing/2014/main" id="{AB85DFB9-079D-97C2-67D2-05221EF7965B}"/>
                </a:ext>
              </a:extLst>
            </p:cNvPr>
            <p:cNvSpPr txBox="1"/>
            <p:nvPr/>
          </p:nvSpPr>
          <p:spPr>
            <a:xfrm>
              <a:off x="37283" y="809344"/>
              <a:ext cx="164045" cy="885544"/>
            </a:xfrm>
            <a:prstGeom prst="rect">
              <a:avLst/>
            </a:prstGeom>
          </p:spPr>
          <p:txBody>
            <a:bodyPr lIns="50800" tIns="50800" rIns="50800" bIns="50800" rtlCol="0" anchor="ctr"/>
            <a:lstStyle/>
            <a:p>
              <a:pPr algn="ctr">
                <a:lnSpc>
                  <a:spcPts val="2659"/>
                </a:lnSpc>
              </a:pPr>
              <a:endParaRPr/>
            </a:p>
          </p:txBody>
        </p:sp>
      </p:grpSp>
      <p:sp>
        <p:nvSpPr>
          <p:cNvPr id="9" name="Freeform 9">
            <a:extLst>
              <a:ext uri="{FF2B5EF4-FFF2-40B4-BE49-F238E27FC236}">
                <a16:creationId xmlns:a16="http://schemas.microsoft.com/office/drawing/2014/main" id="{D57F8AF4-374A-D87F-8BFC-5C97C0A74045}"/>
              </a:ext>
            </a:extLst>
          </p:cNvPr>
          <p:cNvSpPr/>
          <p:nvPr/>
        </p:nvSpPr>
        <p:spPr>
          <a:xfrm>
            <a:off x="530655" y="9632285"/>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TextBox 10">
            <a:extLst>
              <a:ext uri="{FF2B5EF4-FFF2-40B4-BE49-F238E27FC236}">
                <a16:creationId xmlns:a16="http://schemas.microsoft.com/office/drawing/2014/main" id="{91F53F2C-6108-32ED-88F8-B5059C635FE4}"/>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05</a:t>
            </a:r>
          </a:p>
        </p:txBody>
      </p:sp>
      <p:sp>
        <p:nvSpPr>
          <p:cNvPr id="11" name="TextBox 11">
            <a:extLst>
              <a:ext uri="{FF2B5EF4-FFF2-40B4-BE49-F238E27FC236}">
                <a16:creationId xmlns:a16="http://schemas.microsoft.com/office/drawing/2014/main" id="{939ECAAF-36DA-80E2-50A9-26BC04BCB8A5}"/>
              </a:ext>
            </a:extLst>
          </p:cNvPr>
          <p:cNvSpPr txBox="1"/>
          <p:nvPr/>
        </p:nvSpPr>
        <p:spPr>
          <a:xfrm>
            <a:off x="2603500" y="582367"/>
            <a:ext cx="9709420" cy="1000659"/>
          </a:xfrm>
          <a:prstGeom prst="rect">
            <a:avLst/>
          </a:prstGeom>
        </p:spPr>
        <p:txBody>
          <a:bodyPr wrap="square" lIns="0" tIns="0" rIns="0" bIns="0" rtlCol="0" anchor="t">
            <a:spAutoFit/>
          </a:bodyPr>
          <a:lstStyle/>
          <a:p>
            <a:pPr algn="ctr">
              <a:lnSpc>
                <a:spcPts val="8400"/>
              </a:lnSpc>
            </a:pPr>
            <a:r>
              <a:rPr lang="en-US" sz="6600" b="1" dirty="0">
                <a:solidFill>
                  <a:srgbClr val="0665BE"/>
                </a:solidFill>
                <a:latin typeface="Gordita Bold"/>
                <a:ea typeface="Gordita Bold"/>
                <a:cs typeface="Gordita Bold"/>
                <a:sym typeface="Gordita Bold"/>
              </a:rPr>
              <a:t>Implementation Plan</a:t>
            </a:r>
          </a:p>
        </p:txBody>
      </p:sp>
      <p:sp>
        <p:nvSpPr>
          <p:cNvPr id="12" name="TextBox 12">
            <a:extLst>
              <a:ext uri="{FF2B5EF4-FFF2-40B4-BE49-F238E27FC236}">
                <a16:creationId xmlns:a16="http://schemas.microsoft.com/office/drawing/2014/main" id="{CA691F87-50A3-FFCD-7B92-3662D71B38B5}"/>
              </a:ext>
            </a:extLst>
          </p:cNvPr>
          <p:cNvSpPr txBox="1"/>
          <p:nvPr/>
        </p:nvSpPr>
        <p:spPr>
          <a:xfrm>
            <a:off x="1164402" y="1989477"/>
            <a:ext cx="11027597" cy="5038687"/>
          </a:xfrm>
          <a:prstGeom prst="rect">
            <a:avLst/>
          </a:prstGeom>
        </p:spPr>
        <p:txBody>
          <a:bodyPr lIns="0" tIns="0" rIns="0" bIns="0" rtlCol="0" anchor="t">
            <a:spAutoFit/>
          </a:bodyPr>
          <a:lstStyle/>
          <a:p>
            <a:pPr algn="just">
              <a:lnSpc>
                <a:spcPts val="3331"/>
              </a:lnSpc>
            </a:pPr>
            <a:endParaRPr lang="en-US" sz="2799" dirty="0">
              <a:solidFill>
                <a:srgbClr val="100F0D"/>
              </a:solidFill>
              <a:latin typeface="Poppins"/>
              <a:ea typeface="Poppins"/>
              <a:cs typeface="Poppins"/>
              <a:sym typeface="Poppins"/>
            </a:endParaRPr>
          </a:p>
          <a:p>
            <a:pPr marL="604519" lvl="1" indent="-302260" algn="just">
              <a:lnSpc>
                <a:spcPts val="3331"/>
              </a:lnSpc>
              <a:buFont typeface="Arial"/>
              <a:buChar char="•"/>
            </a:pPr>
            <a:r>
              <a:rPr lang="en-US" sz="3200" b="1" dirty="0">
                <a:solidFill>
                  <a:srgbClr val="100F0D"/>
                </a:solidFill>
                <a:latin typeface="Times New Roman" panose="02020603050405020304" pitchFamily="18" charset="0"/>
                <a:ea typeface="Poppins"/>
                <a:cs typeface="Times New Roman" panose="02020603050405020304" pitchFamily="18" charset="0"/>
                <a:sym typeface="Poppins"/>
              </a:rPr>
              <a:t>Timeline</a:t>
            </a:r>
          </a:p>
          <a:p>
            <a:pPr marL="604519" lvl="1" indent="-302260" algn="just">
              <a:lnSpc>
                <a:spcPts val="3331"/>
              </a:lnSpc>
              <a:buFont typeface="Arial"/>
              <a:buChar char="•"/>
            </a:pPr>
            <a:endParaRPr lang="en-US" sz="3200" b="1" dirty="0">
              <a:solidFill>
                <a:srgbClr val="100F0D"/>
              </a:solidFill>
              <a:latin typeface="Times New Roman" panose="02020603050405020304" pitchFamily="18" charset="0"/>
              <a:ea typeface="Poppins"/>
              <a:cs typeface="Times New Roman" panose="02020603050405020304" pitchFamily="18" charset="0"/>
              <a:sym typeface="Poppins"/>
            </a:endParaRPr>
          </a:p>
          <a:p>
            <a:pPr marL="604519" lvl="1" indent="-302260" algn="just">
              <a:lnSpc>
                <a:spcPts val="3331"/>
              </a:lnSpc>
              <a:buFont typeface="Arial"/>
              <a:buChar char="•"/>
            </a:pPr>
            <a:r>
              <a:rPr lang="en-US" sz="2799" dirty="0">
                <a:solidFill>
                  <a:srgbClr val="100F0D"/>
                </a:solidFill>
                <a:latin typeface="Times New Roman" panose="02020603050405020304" pitchFamily="18" charset="0"/>
                <a:ea typeface="Poppins"/>
                <a:cs typeface="Times New Roman" panose="02020603050405020304" pitchFamily="18" charset="0"/>
                <a:sym typeface="Poppins"/>
              </a:rPr>
              <a:t>Short-term(0-6 months)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Identify high-need communities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Collaborate with microfinance institutions (MFIs), credit unions, and mobile banking providers.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Host monthly workshops in accessible locations (schools, markets) for financial literacy</a:t>
            </a:r>
          </a:p>
          <a:p>
            <a:pPr marL="645159" lvl="1" indent="-342900" algn="just">
              <a:lnSpc>
                <a:spcPts val="3331"/>
              </a:lnSpc>
              <a:buFont typeface="Arial" panose="020B0604020202020204" pitchFamily="34" charset="0"/>
              <a:buChar char="•"/>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Long-term(12-36 months)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Establish vocational training centers in villages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Establish group savings accounts</a:t>
            </a:r>
          </a:p>
          <a:p>
            <a:pPr marL="302259" lvl="1" algn="just">
              <a:lnSpc>
                <a:spcPts val="3331"/>
              </a:lnSpc>
            </a:pPr>
            <a:endParaRPr lang="en-US" sz="2200" dirty="0">
              <a:solidFill>
                <a:srgbClr val="100F0D"/>
              </a:solidFill>
              <a:latin typeface="Times New Roman" panose="02020603050405020304" pitchFamily="18" charset="0"/>
              <a:ea typeface="Poppins"/>
              <a:cs typeface="Times New Roman" panose="02020603050405020304" pitchFamily="18" charset="0"/>
              <a:sym typeface="Poppins"/>
            </a:endParaRPr>
          </a:p>
        </p:txBody>
      </p:sp>
    </p:spTree>
    <p:extLst>
      <p:ext uri="{BB962C8B-B14F-4D97-AF65-F5344CB8AC3E}">
        <p14:creationId xmlns:p14="http://schemas.microsoft.com/office/powerpoint/2010/main" val="3281497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63585-5A13-7510-4454-B46EE1D4B3E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FF3914D-81F6-F362-8B62-2D1C7C326422}"/>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FB7FE6D3-DBB3-25E8-C3EB-FD18C9E317AC}"/>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a:extLst>
              <a:ext uri="{FF2B5EF4-FFF2-40B4-BE49-F238E27FC236}">
                <a16:creationId xmlns:a16="http://schemas.microsoft.com/office/drawing/2014/main" id="{2F9F2935-8C99-2DE0-9D12-EB2F51DAAB5B}"/>
              </a:ext>
            </a:extLst>
          </p:cNvPr>
          <p:cNvGrpSpPr/>
          <p:nvPr/>
        </p:nvGrpSpPr>
        <p:grpSpPr>
          <a:xfrm>
            <a:off x="12191999" y="274320"/>
            <a:ext cx="7963989" cy="9771017"/>
            <a:chOff x="0" y="0"/>
            <a:chExt cx="812800" cy="751400"/>
          </a:xfrm>
        </p:grpSpPr>
        <p:sp>
          <p:nvSpPr>
            <p:cNvPr id="5" name="Freeform 5">
              <a:extLst>
                <a:ext uri="{FF2B5EF4-FFF2-40B4-BE49-F238E27FC236}">
                  <a16:creationId xmlns:a16="http://schemas.microsoft.com/office/drawing/2014/main" id="{0062741A-4199-7027-4C55-44155FA7919A}"/>
                </a:ext>
              </a:extLst>
            </p:cNvPr>
            <p:cNvSpPr/>
            <p:nvPr/>
          </p:nvSpPr>
          <p:spPr>
            <a:xfrm>
              <a:off x="0" y="0"/>
              <a:ext cx="812800" cy="751400"/>
            </a:xfrm>
            <a:custGeom>
              <a:avLst/>
              <a:gdLst/>
              <a:ahLst/>
              <a:cxnLst/>
              <a:rect l="l" t="t" r="r" b="b"/>
              <a:pathLst>
                <a:path w="812800" h="751400">
                  <a:moveTo>
                    <a:pt x="609600" y="0"/>
                  </a:moveTo>
                  <a:lnTo>
                    <a:pt x="0" y="0"/>
                  </a:lnTo>
                  <a:lnTo>
                    <a:pt x="203200" y="751400"/>
                  </a:lnTo>
                  <a:lnTo>
                    <a:pt x="812800" y="751400"/>
                  </a:lnTo>
                  <a:lnTo>
                    <a:pt x="609600" y="0"/>
                  </a:lnTo>
                  <a:close/>
                </a:path>
              </a:pathLst>
            </a:custGeom>
            <a:blipFill>
              <a:blip r:embed="rId4"/>
              <a:stretch>
                <a:fillRect l="-19377" r="-19377"/>
              </a:stretch>
            </a:blipFill>
            <a:ln w="581025" cap="sq">
              <a:solidFill>
                <a:srgbClr val="0665BE"/>
              </a:solidFill>
              <a:prstDash val="solid"/>
              <a:miter/>
            </a:ln>
          </p:spPr>
        </p:sp>
      </p:grpSp>
      <p:grpSp>
        <p:nvGrpSpPr>
          <p:cNvPr id="6" name="Group 6">
            <a:extLst>
              <a:ext uri="{FF2B5EF4-FFF2-40B4-BE49-F238E27FC236}">
                <a16:creationId xmlns:a16="http://schemas.microsoft.com/office/drawing/2014/main" id="{93B91185-0CE8-1805-0EE1-A0F622E5793C}"/>
              </a:ext>
            </a:extLst>
          </p:cNvPr>
          <p:cNvGrpSpPr/>
          <p:nvPr/>
        </p:nvGrpSpPr>
        <p:grpSpPr>
          <a:xfrm rot="9629052">
            <a:off x="11287212" y="-3123480"/>
            <a:ext cx="1013004" cy="7749013"/>
            <a:chOff x="0" y="0"/>
            <a:chExt cx="238611" cy="1825264"/>
          </a:xfrm>
        </p:grpSpPr>
        <p:sp>
          <p:nvSpPr>
            <p:cNvPr id="7" name="Freeform 7">
              <a:extLst>
                <a:ext uri="{FF2B5EF4-FFF2-40B4-BE49-F238E27FC236}">
                  <a16:creationId xmlns:a16="http://schemas.microsoft.com/office/drawing/2014/main" id="{F9A69E54-EC37-AD48-84DD-588643EBA1DD}"/>
                </a:ext>
              </a:extLst>
            </p:cNvPr>
            <p:cNvSpPr/>
            <p:nvPr/>
          </p:nvSpPr>
          <p:spPr>
            <a:xfrm>
              <a:off x="0" y="0"/>
              <a:ext cx="238611" cy="1825264"/>
            </a:xfrm>
            <a:custGeom>
              <a:avLst/>
              <a:gdLst/>
              <a:ahLst/>
              <a:cxnLst/>
              <a:rect l="l" t="t" r="r" b="b"/>
              <a:pathLst>
                <a:path w="238611" h="1825264">
                  <a:moveTo>
                    <a:pt x="119306" y="0"/>
                  </a:moveTo>
                  <a:lnTo>
                    <a:pt x="238611" y="1825264"/>
                  </a:lnTo>
                  <a:lnTo>
                    <a:pt x="0" y="1825264"/>
                  </a:lnTo>
                  <a:lnTo>
                    <a:pt x="119306" y="0"/>
                  </a:lnTo>
                  <a:close/>
                </a:path>
              </a:pathLst>
            </a:custGeom>
            <a:solidFill>
              <a:srgbClr val="B06E10"/>
            </a:solidFill>
          </p:spPr>
        </p:sp>
        <p:sp>
          <p:nvSpPr>
            <p:cNvPr id="8" name="TextBox 8">
              <a:extLst>
                <a:ext uri="{FF2B5EF4-FFF2-40B4-BE49-F238E27FC236}">
                  <a16:creationId xmlns:a16="http://schemas.microsoft.com/office/drawing/2014/main" id="{D1BEF174-642D-FC57-C053-FC9AECBE79E0}"/>
                </a:ext>
              </a:extLst>
            </p:cNvPr>
            <p:cNvSpPr txBox="1"/>
            <p:nvPr/>
          </p:nvSpPr>
          <p:spPr>
            <a:xfrm>
              <a:off x="37283" y="809344"/>
              <a:ext cx="164045" cy="885544"/>
            </a:xfrm>
            <a:prstGeom prst="rect">
              <a:avLst/>
            </a:prstGeom>
          </p:spPr>
          <p:txBody>
            <a:bodyPr lIns="50800" tIns="50800" rIns="50800" bIns="50800" rtlCol="0" anchor="ctr"/>
            <a:lstStyle/>
            <a:p>
              <a:pPr algn="ctr">
                <a:lnSpc>
                  <a:spcPts val="2659"/>
                </a:lnSpc>
              </a:pPr>
              <a:endParaRPr/>
            </a:p>
          </p:txBody>
        </p:sp>
      </p:grpSp>
      <p:sp>
        <p:nvSpPr>
          <p:cNvPr id="9" name="Freeform 9">
            <a:extLst>
              <a:ext uri="{FF2B5EF4-FFF2-40B4-BE49-F238E27FC236}">
                <a16:creationId xmlns:a16="http://schemas.microsoft.com/office/drawing/2014/main" id="{511D846F-9258-62B2-1D32-8DB4E9442E08}"/>
              </a:ext>
            </a:extLst>
          </p:cNvPr>
          <p:cNvSpPr/>
          <p:nvPr/>
        </p:nvSpPr>
        <p:spPr>
          <a:xfrm>
            <a:off x="530655" y="9632285"/>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TextBox 10">
            <a:extLst>
              <a:ext uri="{FF2B5EF4-FFF2-40B4-BE49-F238E27FC236}">
                <a16:creationId xmlns:a16="http://schemas.microsoft.com/office/drawing/2014/main" id="{17B19B63-D3DE-90A6-FD30-BAB981B3A8DF}"/>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05</a:t>
            </a:r>
          </a:p>
        </p:txBody>
      </p:sp>
      <p:sp>
        <p:nvSpPr>
          <p:cNvPr id="11" name="TextBox 11">
            <a:extLst>
              <a:ext uri="{FF2B5EF4-FFF2-40B4-BE49-F238E27FC236}">
                <a16:creationId xmlns:a16="http://schemas.microsoft.com/office/drawing/2014/main" id="{2D76EB7F-6D3E-A004-FFF8-86FFB77E692D}"/>
              </a:ext>
            </a:extLst>
          </p:cNvPr>
          <p:cNvSpPr txBox="1"/>
          <p:nvPr/>
        </p:nvSpPr>
        <p:spPr>
          <a:xfrm>
            <a:off x="2642552" y="591871"/>
            <a:ext cx="9098868" cy="1000659"/>
          </a:xfrm>
          <a:prstGeom prst="rect">
            <a:avLst/>
          </a:prstGeom>
        </p:spPr>
        <p:txBody>
          <a:bodyPr wrap="square" lIns="0" tIns="0" rIns="0" bIns="0" rtlCol="0" anchor="t">
            <a:spAutoFit/>
          </a:bodyPr>
          <a:lstStyle/>
          <a:p>
            <a:pPr algn="ctr">
              <a:lnSpc>
                <a:spcPts val="8400"/>
              </a:lnSpc>
            </a:pPr>
            <a:r>
              <a:rPr lang="en-US" sz="6600" b="1" dirty="0">
                <a:solidFill>
                  <a:srgbClr val="0665BE"/>
                </a:solidFill>
                <a:latin typeface="Gordita Bold"/>
                <a:ea typeface="Gordita Bold"/>
                <a:cs typeface="Gordita Bold"/>
                <a:sym typeface="Gordita Bold"/>
              </a:rPr>
              <a:t>Implementation Plan</a:t>
            </a:r>
          </a:p>
        </p:txBody>
      </p:sp>
      <p:sp>
        <p:nvSpPr>
          <p:cNvPr id="12" name="TextBox 12">
            <a:extLst>
              <a:ext uri="{FF2B5EF4-FFF2-40B4-BE49-F238E27FC236}">
                <a16:creationId xmlns:a16="http://schemas.microsoft.com/office/drawing/2014/main" id="{6D3EFBD8-44AF-026A-947B-F10FEA398ADC}"/>
              </a:ext>
            </a:extLst>
          </p:cNvPr>
          <p:cNvSpPr txBox="1"/>
          <p:nvPr/>
        </p:nvSpPr>
        <p:spPr>
          <a:xfrm>
            <a:off x="1164402" y="2345077"/>
            <a:ext cx="11027597" cy="3769109"/>
          </a:xfrm>
          <a:prstGeom prst="rect">
            <a:avLst/>
          </a:prstGeom>
        </p:spPr>
        <p:txBody>
          <a:bodyPr lIns="0" tIns="0" rIns="0" bIns="0" rtlCol="0" anchor="t">
            <a:spAutoFit/>
          </a:bodyPr>
          <a:lstStyle/>
          <a:p>
            <a:pPr marL="604519" lvl="1" indent="-302260" algn="just">
              <a:lnSpc>
                <a:spcPts val="3331"/>
              </a:lnSpc>
              <a:buFont typeface="Arial"/>
              <a:buChar char="•"/>
            </a:pPr>
            <a:r>
              <a:rPr lang="en-US" sz="2799" b="1" dirty="0">
                <a:solidFill>
                  <a:srgbClr val="100F0D"/>
                </a:solidFill>
                <a:latin typeface="Times New Roman" panose="02020603050405020304" pitchFamily="18" charset="0"/>
                <a:ea typeface="Poppins"/>
                <a:cs typeface="Times New Roman" panose="02020603050405020304" pitchFamily="18" charset="0"/>
                <a:sym typeface="Poppins"/>
              </a:rPr>
              <a:t>Resources required </a:t>
            </a:r>
          </a:p>
          <a:p>
            <a:pPr marL="816609" lvl="1" indent="-51435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Funding</a:t>
            </a:r>
          </a:p>
          <a:p>
            <a:pPr marL="816609" lvl="1" indent="-51435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Mobile Banking infrastructure</a:t>
            </a:r>
          </a:p>
          <a:p>
            <a:pPr marL="816609" lvl="1" indent="-51435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Trainers</a:t>
            </a:r>
          </a:p>
          <a:p>
            <a:pPr marL="816609" lvl="1" indent="-51435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Mobile banking agents</a:t>
            </a:r>
          </a:p>
          <a:p>
            <a:pPr marL="604519" lvl="1" indent="-302260" algn="just">
              <a:lnSpc>
                <a:spcPts val="3331"/>
              </a:lnSpc>
              <a:buFont typeface="Arial"/>
              <a:buChar char="•"/>
            </a:pPr>
            <a:r>
              <a:rPr lang="en-US" sz="2799" b="1" dirty="0">
                <a:solidFill>
                  <a:srgbClr val="100F0D"/>
                </a:solidFill>
                <a:latin typeface="Times New Roman" panose="02020603050405020304" pitchFamily="18" charset="0"/>
                <a:ea typeface="Poppins"/>
                <a:cs typeface="Times New Roman" panose="02020603050405020304" pitchFamily="18" charset="0"/>
                <a:sym typeface="Poppins"/>
              </a:rPr>
              <a:t>Key stakeholders </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Local banks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Community leaders</a:t>
            </a:r>
          </a:p>
          <a:p>
            <a:pPr marL="759459" lvl="1" indent="-457200" algn="just">
              <a:lnSpc>
                <a:spcPts val="3331"/>
              </a:lnSpc>
              <a:buFont typeface="+mj-lt"/>
              <a:buAutoNum type="arabicPeriod"/>
            </a:pPr>
            <a:r>
              <a:rPr lang="en-US" sz="2200" dirty="0">
                <a:solidFill>
                  <a:srgbClr val="100F0D"/>
                </a:solidFill>
                <a:latin typeface="Times New Roman" panose="02020603050405020304" pitchFamily="18" charset="0"/>
                <a:ea typeface="Poppins"/>
                <a:cs typeface="Times New Roman" panose="02020603050405020304" pitchFamily="18" charset="0"/>
                <a:sym typeface="Poppins"/>
              </a:rPr>
              <a:t>NGOs</a:t>
            </a:r>
          </a:p>
        </p:txBody>
      </p:sp>
    </p:spTree>
    <p:extLst>
      <p:ext uri="{BB962C8B-B14F-4D97-AF65-F5344CB8AC3E}">
        <p14:creationId xmlns:p14="http://schemas.microsoft.com/office/powerpoint/2010/main" val="1422046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63167-7F6D-5EE8-6F79-59AD59AE5BE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F6B3247-6C2A-3CA3-A44D-13ACF2846B73}"/>
              </a:ext>
            </a:extLst>
          </p:cNvPr>
          <p:cNvSpPr/>
          <p:nvPr/>
        </p:nvSpPr>
        <p:spPr>
          <a:xfrm>
            <a:off x="-973034" y="-59354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txBody>
          <a:bodyPr/>
          <a:lstStyle/>
          <a:p>
            <a:endParaRPr lang="en-US" dirty="0"/>
          </a:p>
        </p:txBody>
      </p:sp>
      <p:sp>
        <p:nvSpPr>
          <p:cNvPr id="3" name="Freeform 3">
            <a:extLst>
              <a:ext uri="{FF2B5EF4-FFF2-40B4-BE49-F238E27FC236}">
                <a16:creationId xmlns:a16="http://schemas.microsoft.com/office/drawing/2014/main" id="{D957800A-36A5-09D9-52FB-B42553057CF4}"/>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31704295-C419-3BC9-61C2-A43C6AB89066}"/>
              </a:ext>
            </a:extLst>
          </p:cNvPr>
          <p:cNvSpPr/>
          <p:nvPr/>
        </p:nvSpPr>
        <p:spPr>
          <a:xfrm>
            <a:off x="14732512" y="2517422"/>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a:extLst>
              <a:ext uri="{FF2B5EF4-FFF2-40B4-BE49-F238E27FC236}">
                <a16:creationId xmlns:a16="http://schemas.microsoft.com/office/drawing/2014/main" id="{CD9915E0-FC7A-C918-92D4-983DB912C8B2}"/>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dirty="0">
                <a:solidFill>
                  <a:srgbClr val="2D0829"/>
                </a:solidFill>
                <a:latin typeface="Roboto Condensed Bold"/>
                <a:ea typeface="Roboto Condensed Bold"/>
                <a:cs typeface="Roboto Condensed Bold"/>
                <a:sym typeface="Roboto Condensed Bold"/>
              </a:rPr>
              <a:t>06</a:t>
            </a:r>
          </a:p>
        </p:txBody>
      </p:sp>
      <p:grpSp>
        <p:nvGrpSpPr>
          <p:cNvPr id="6" name="Group 6">
            <a:extLst>
              <a:ext uri="{FF2B5EF4-FFF2-40B4-BE49-F238E27FC236}">
                <a16:creationId xmlns:a16="http://schemas.microsoft.com/office/drawing/2014/main" id="{6E2A4FAF-CCFF-09C6-2CAB-AA1D6597980A}"/>
              </a:ext>
            </a:extLst>
          </p:cNvPr>
          <p:cNvGrpSpPr/>
          <p:nvPr/>
        </p:nvGrpSpPr>
        <p:grpSpPr>
          <a:xfrm rot="-8575754">
            <a:off x="14292194" y="-1307112"/>
            <a:ext cx="1089645" cy="8688950"/>
            <a:chOff x="0" y="0"/>
            <a:chExt cx="238611" cy="1902713"/>
          </a:xfrm>
        </p:grpSpPr>
        <p:sp>
          <p:nvSpPr>
            <p:cNvPr id="7" name="Freeform 7">
              <a:extLst>
                <a:ext uri="{FF2B5EF4-FFF2-40B4-BE49-F238E27FC236}">
                  <a16:creationId xmlns:a16="http://schemas.microsoft.com/office/drawing/2014/main" id="{AC1297C3-4399-2406-5558-CE143E351853}"/>
                </a:ext>
              </a:extLst>
            </p:cNvPr>
            <p:cNvSpPr/>
            <p:nvPr/>
          </p:nvSpPr>
          <p:spPr>
            <a:xfrm>
              <a:off x="0" y="0"/>
              <a:ext cx="238611" cy="1902713"/>
            </a:xfrm>
            <a:custGeom>
              <a:avLst/>
              <a:gdLst/>
              <a:ahLst/>
              <a:cxnLst/>
              <a:rect l="l" t="t" r="r" b="b"/>
              <a:pathLst>
                <a:path w="238611" h="1902713">
                  <a:moveTo>
                    <a:pt x="119306" y="0"/>
                  </a:moveTo>
                  <a:lnTo>
                    <a:pt x="238611" y="1902713"/>
                  </a:lnTo>
                  <a:lnTo>
                    <a:pt x="0" y="1902713"/>
                  </a:lnTo>
                  <a:lnTo>
                    <a:pt x="119306" y="0"/>
                  </a:lnTo>
                  <a:close/>
                </a:path>
              </a:pathLst>
            </a:custGeom>
            <a:solidFill>
              <a:srgbClr val="0665BE"/>
            </a:solidFill>
          </p:spPr>
        </p:sp>
        <p:sp>
          <p:nvSpPr>
            <p:cNvPr id="8" name="TextBox 8">
              <a:extLst>
                <a:ext uri="{FF2B5EF4-FFF2-40B4-BE49-F238E27FC236}">
                  <a16:creationId xmlns:a16="http://schemas.microsoft.com/office/drawing/2014/main" id="{68DAAE4C-C853-55AF-13BE-B9DAE57A9544}"/>
                </a:ext>
              </a:extLst>
            </p:cNvPr>
            <p:cNvSpPr txBox="1"/>
            <p:nvPr/>
          </p:nvSpPr>
          <p:spPr>
            <a:xfrm>
              <a:off x="37283" y="845302"/>
              <a:ext cx="164045" cy="921502"/>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DF1FCBDD-AF62-0A92-4AD1-26F50DF8C1D8}"/>
              </a:ext>
            </a:extLst>
          </p:cNvPr>
          <p:cNvSpPr txBox="1"/>
          <p:nvPr/>
        </p:nvSpPr>
        <p:spPr>
          <a:xfrm>
            <a:off x="2817166" y="543893"/>
            <a:ext cx="5310834" cy="1104900"/>
          </a:xfrm>
          <a:prstGeom prst="rect">
            <a:avLst/>
          </a:prstGeom>
        </p:spPr>
        <p:txBody>
          <a:bodyPr wrap="square" lIns="0" tIns="0" rIns="0" bIns="0" rtlCol="0" anchor="t">
            <a:spAutoFit/>
          </a:bodyPr>
          <a:lstStyle/>
          <a:p>
            <a:pPr algn="l">
              <a:lnSpc>
                <a:spcPts val="8400"/>
              </a:lnSpc>
            </a:pPr>
            <a:r>
              <a:rPr lang="en-US" sz="7200" b="1" dirty="0">
                <a:solidFill>
                  <a:srgbClr val="0665BE"/>
                </a:solidFill>
                <a:latin typeface="Gordita Bold"/>
                <a:ea typeface="Gordita Bold"/>
                <a:cs typeface="Gordita Bold"/>
                <a:sym typeface="Gordita Bold"/>
              </a:rPr>
              <a:t>Conclusion</a:t>
            </a:r>
          </a:p>
        </p:txBody>
      </p:sp>
      <p:sp>
        <p:nvSpPr>
          <p:cNvPr id="10" name="TextBox 10">
            <a:extLst>
              <a:ext uri="{FF2B5EF4-FFF2-40B4-BE49-F238E27FC236}">
                <a16:creationId xmlns:a16="http://schemas.microsoft.com/office/drawing/2014/main" id="{752BAEA4-73FC-B8FB-3DB0-35E7B126B3A5}"/>
              </a:ext>
            </a:extLst>
          </p:cNvPr>
          <p:cNvSpPr txBox="1"/>
          <p:nvPr/>
        </p:nvSpPr>
        <p:spPr>
          <a:xfrm>
            <a:off x="156702" y="1859524"/>
            <a:ext cx="12681683" cy="6771084"/>
          </a:xfrm>
          <a:prstGeom prst="rect">
            <a:avLst/>
          </a:prstGeom>
        </p:spPr>
        <p:txBody>
          <a:bodyPr wrap="square" lIns="0" tIns="0" rIns="0" bIns="0" rtlCol="0" anchor="t">
            <a:spAutoFit/>
          </a:bodyPr>
          <a:lstStyle/>
          <a:p>
            <a:pPr algn="just">
              <a:lnSpc>
                <a:spcPts val="3331"/>
              </a:lnSpc>
            </a:pPr>
            <a:r>
              <a:rPr lang="en-US" sz="2400" dirty="0">
                <a:solidFill>
                  <a:srgbClr val="100F0D"/>
                </a:solidFill>
                <a:latin typeface="Times New Roman" panose="02020603050405020304" pitchFamily="18" charset="0"/>
                <a:ea typeface="Poppins"/>
                <a:cs typeface="Times New Roman" panose="02020603050405020304" pitchFamily="18" charset="0"/>
                <a:sym typeface="Poppins"/>
              </a:rPr>
              <a:t>This project highlights the pressing need to tackle the financial instability that Uganda's rural households face, especially those that rely on farming. Families often deal with changes in income through harmful measures like borrowing at high interest rates, selling assets or cutting back on essential expenses. By analyzing the situation in clusters, we've identified specific patterns of vulnerability that need different approaches: offering affordable loans during harvest time for those who borrow, providing financial education for those who don't save enough, and encouraging income diversification for families who are cutting back. It’s important to quickly introduce flexible financial options that align with farming cycles, along with making long-term investments in alternative job opportunities and improving access to mobile banking. This could help end the cycle where farmers have a lot of crops but not enough cash. If we connect our efforts with the changing seasons and the unique habits of each household, we can turn subsistence farming into a reliable way to ensure financial stability all year long. This will need teamwork from policymakers, banks, and farming communities to put these focused solutions into action before the upcoming planting season.</a:t>
            </a:r>
          </a:p>
          <a:p>
            <a:pPr algn="just">
              <a:lnSpc>
                <a:spcPts val="3331"/>
              </a:lnSpc>
            </a:pPr>
            <a:endParaRPr lang="en-US" sz="2400" dirty="0">
              <a:solidFill>
                <a:srgbClr val="100F0D"/>
              </a:solidFill>
              <a:latin typeface="Times New Roman" panose="02020603050405020304" pitchFamily="18" charset="0"/>
              <a:ea typeface="Poppins"/>
              <a:cs typeface="Times New Roman" panose="02020603050405020304" pitchFamily="18" charset="0"/>
              <a:sym typeface="Poppins"/>
            </a:endParaRPr>
          </a:p>
          <a:p>
            <a:pPr algn="just">
              <a:lnSpc>
                <a:spcPts val="3331"/>
              </a:lnSpc>
            </a:pPr>
            <a:endParaRPr lang="en-US" sz="2400" dirty="0">
              <a:solidFill>
                <a:srgbClr val="100F0D"/>
              </a:solidFill>
              <a:latin typeface="Times New Roman" panose="02020603050405020304" pitchFamily="18" charset="0"/>
              <a:ea typeface="Poppins"/>
              <a:cs typeface="Times New Roman" panose="02020603050405020304" pitchFamily="18" charset="0"/>
              <a:sym typeface="Poppins"/>
            </a:endParaRPr>
          </a:p>
          <a:p>
            <a:pPr algn="just">
              <a:lnSpc>
                <a:spcPts val="3331"/>
              </a:lnSpc>
            </a:pPr>
            <a:endParaRPr lang="en-US" sz="2799" dirty="0">
              <a:solidFill>
                <a:srgbClr val="100F0D"/>
              </a:solidFill>
              <a:latin typeface="Poppins"/>
              <a:ea typeface="Poppins"/>
              <a:cs typeface="Poppins"/>
              <a:sym typeface="Poppins"/>
            </a:endParaRPr>
          </a:p>
        </p:txBody>
      </p:sp>
    </p:spTree>
    <p:extLst>
      <p:ext uri="{BB962C8B-B14F-4D97-AF65-F5344CB8AC3E}">
        <p14:creationId xmlns:p14="http://schemas.microsoft.com/office/powerpoint/2010/main" val="17213198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D6338-B14F-581E-5304-181CB1C7303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356ACA1-539D-4AD4-23CB-C5D3490434FF}"/>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grpSp>
        <p:nvGrpSpPr>
          <p:cNvPr id="3" name="Group 3">
            <a:extLst>
              <a:ext uri="{FF2B5EF4-FFF2-40B4-BE49-F238E27FC236}">
                <a16:creationId xmlns:a16="http://schemas.microsoft.com/office/drawing/2014/main" id="{66CDA6E8-98D1-F82B-D768-016CE5987782}"/>
              </a:ext>
            </a:extLst>
          </p:cNvPr>
          <p:cNvGrpSpPr>
            <a:grpSpLocks noChangeAspect="1"/>
          </p:cNvGrpSpPr>
          <p:nvPr/>
        </p:nvGrpSpPr>
        <p:grpSpPr>
          <a:xfrm>
            <a:off x="6700033" y="-1977339"/>
            <a:ext cx="10065219" cy="12764685"/>
            <a:chOff x="0" y="0"/>
            <a:chExt cx="4018674" cy="5096472"/>
          </a:xfrm>
        </p:grpSpPr>
        <p:sp>
          <p:nvSpPr>
            <p:cNvPr id="4" name="Freeform 4">
              <a:extLst>
                <a:ext uri="{FF2B5EF4-FFF2-40B4-BE49-F238E27FC236}">
                  <a16:creationId xmlns:a16="http://schemas.microsoft.com/office/drawing/2014/main" id="{27FBBEEC-78B9-C6E7-4965-4C73AC6A690D}"/>
                </a:ext>
              </a:extLst>
            </p:cNvPr>
            <p:cNvSpPr/>
            <p:nvPr/>
          </p:nvSpPr>
          <p:spPr>
            <a:xfrm>
              <a:off x="0" y="0"/>
              <a:ext cx="4018661" cy="5096383"/>
            </a:xfrm>
            <a:custGeom>
              <a:avLst/>
              <a:gdLst/>
              <a:ahLst/>
              <a:cxnLst/>
              <a:rect l="l" t="t" r="r" b="b"/>
              <a:pathLst>
                <a:path w="4018661" h="5096383">
                  <a:moveTo>
                    <a:pt x="752856" y="0"/>
                  </a:moveTo>
                  <a:lnTo>
                    <a:pt x="1751076" y="3509264"/>
                  </a:lnTo>
                  <a:lnTo>
                    <a:pt x="0" y="5081270"/>
                  </a:lnTo>
                  <a:lnTo>
                    <a:pt x="2406904" y="5096383"/>
                  </a:lnTo>
                  <a:lnTo>
                    <a:pt x="2406904" y="5096383"/>
                  </a:lnTo>
                  <a:lnTo>
                    <a:pt x="4018661" y="3518154"/>
                  </a:lnTo>
                  <a:lnTo>
                    <a:pt x="2890520" y="0"/>
                  </a:lnTo>
                  <a:close/>
                </a:path>
              </a:pathLst>
            </a:custGeom>
            <a:solidFill>
              <a:srgbClr val="0665BE"/>
            </a:solidFill>
            <a:ln w="12700">
              <a:solidFill>
                <a:srgbClr val="000000"/>
              </a:solidFill>
            </a:ln>
          </p:spPr>
        </p:sp>
      </p:grpSp>
      <p:grpSp>
        <p:nvGrpSpPr>
          <p:cNvPr id="5" name="Group 5">
            <a:extLst>
              <a:ext uri="{FF2B5EF4-FFF2-40B4-BE49-F238E27FC236}">
                <a16:creationId xmlns:a16="http://schemas.microsoft.com/office/drawing/2014/main" id="{E74CEAF3-A138-CCE9-C785-76DD69E9F2DA}"/>
              </a:ext>
            </a:extLst>
          </p:cNvPr>
          <p:cNvGrpSpPr>
            <a:grpSpLocks noChangeAspect="1"/>
          </p:cNvGrpSpPr>
          <p:nvPr/>
        </p:nvGrpSpPr>
        <p:grpSpPr>
          <a:xfrm>
            <a:off x="8617679" y="-376521"/>
            <a:ext cx="8408407" cy="10663521"/>
            <a:chOff x="0" y="0"/>
            <a:chExt cx="4018674" cy="5096472"/>
          </a:xfrm>
        </p:grpSpPr>
        <p:sp>
          <p:nvSpPr>
            <p:cNvPr id="6" name="Freeform 6">
              <a:extLst>
                <a:ext uri="{FF2B5EF4-FFF2-40B4-BE49-F238E27FC236}">
                  <a16:creationId xmlns:a16="http://schemas.microsoft.com/office/drawing/2014/main" id="{7A0B726C-5102-B09D-EF09-6842CD812969}"/>
                </a:ext>
              </a:extLst>
            </p:cNvPr>
            <p:cNvSpPr/>
            <p:nvPr/>
          </p:nvSpPr>
          <p:spPr>
            <a:xfrm>
              <a:off x="0" y="0"/>
              <a:ext cx="4018661" cy="5096383"/>
            </a:xfrm>
            <a:custGeom>
              <a:avLst/>
              <a:gdLst/>
              <a:ahLst/>
              <a:cxnLst/>
              <a:rect l="l" t="t" r="r" b="b"/>
              <a:pathLst>
                <a:path w="4018661" h="5096383">
                  <a:moveTo>
                    <a:pt x="752856" y="0"/>
                  </a:moveTo>
                  <a:lnTo>
                    <a:pt x="1751076" y="3509264"/>
                  </a:lnTo>
                  <a:lnTo>
                    <a:pt x="0" y="5081270"/>
                  </a:lnTo>
                  <a:lnTo>
                    <a:pt x="2406904" y="5096383"/>
                  </a:lnTo>
                  <a:lnTo>
                    <a:pt x="2406904" y="5096383"/>
                  </a:lnTo>
                  <a:lnTo>
                    <a:pt x="4018661" y="3518154"/>
                  </a:lnTo>
                  <a:lnTo>
                    <a:pt x="2890520" y="0"/>
                  </a:lnTo>
                  <a:close/>
                </a:path>
              </a:pathLst>
            </a:custGeom>
            <a:blipFill>
              <a:blip r:embed="rId2"/>
              <a:stretch>
                <a:fillRect l="-53104" r="-53104"/>
              </a:stretch>
            </a:blipFill>
          </p:spPr>
        </p:sp>
      </p:grpSp>
      <p:sp>
        <p:nvSpPr>
          <p:cNvPr id="7" name="Freeform 7">
            <a:extLst>
              <a:ext uri="{FF2B5EF4-FFF2-40B4-BE49-F238E27FC236}">
                <a16:creationId xmlns:a16="http://schemas.microsoft.com/office/drawing/2014/main" id="{AE3F8E69-8AD5-D1C6-E10D-5DC7F9F5B07C}"/>
              </a:ext>
            </a:extLst>
          </p:cNvPr>
          <p:cNvSpPr/>
          <p:nvPr/>
        </p:nvSpPr>
        <p:spPr>
          <a:xfrm rot="21523278">
            <a:off x="13190800" y="-372201"/>
            <a:ext cx="6444005" cy="10898952"/>
          </a:xfrm>
          <a:custGeom>
            <a:avLst/>
            <a:gdLst/>
            <a:ahLst/>
            <a:cxnLst/>
            <a:rect l="l" t="t" r="r" b="b"/>
            <a:pathLst>
              <a:path w="6444005" h="10898952">
                <a:moveTo>
                  <a:pt x="0" y="0"/>
                </a:moveTo>
                <a:lnTo>
                  <a:pt x="6444005" y="0"/>
                </a:lnTo>
                <a:lnTo>
                  <a:pt x="6444005" y="10898951"/>
                </a:lnTo>
                <a:lnTo>
                  <a:pt x="0" y="1089895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a:extLst>
              <a:ext uri="{FF2B5EF4-FFF2-40B4-BE49-F238E27FC236}">
                <a16:creationId xmlns:a16="http://schemas.microsoft.com/office/drawing/2014/main" id="{0A92253E-3869-EA36-F6F3-5E975D1DA7CD}"/>
              </a:ext>
            </a:extLst>
          </p:cNvPr>
          <p:cNvGrpSpPr/>
          <p:nvPr/>
        </p:nvGrpSpPr>
        <p:grpSpPr>
          <a:xfrm rot="3181922">
            <a:off x="7307969" y="5460199"/>
            <a:ext cx="1225017" cy="7224362"/>
            <a:chOff x="0" y="0"/>
            <a:chExt cx="322638" cy="1902713"/>
          </a:xfrm>
        </p:grpSpPr>
        <p:sp>
          <p:nvSpPr>
            <p:cNvPr id="9" name="Freeform 9">
              <a:extLst>
                <a:ext uri="{FF2B5EF4-FFF2-40B4-BE49-F238E27FC236}">
                  <a16:creationId xmlns:a16="http://schemas.microsoft.com/office/drawing/2014/main" id="{1599837D-CDB8-7639-4C84-A1F35B9E0D8E}"/>
                </a:ext>
              </a:extLst>
            </p:cNvPr>
            <p:cNvSpPr/>
            <p:nvPr/>
          </p:nvSpPr>
          <p:spPr>
            <a:xfrm>
              <a:off x="0" y="0"/>
              <a:ext cx="322638" cy="1902713"/>
            </a:xfrm>
            <a:custGeom>
              <a:avLst/>
              <a:gdLst/>
              <a:ahLst/>
              <a:cxnLst/>
              <a:rect l="l" t="t" r="r" b="b"/>
              <a:pathLst>
                <a:path w="322638" h="1902713">
                  <a:moveTo>
                    <a:pt x="161319" y="0"/>
                  </a:moveTo>
                  <a:lnTo>
                    <a:pt x="322638" y="1902713"/>
                  </a:lnTo>
                  <a:lnTo>
                    <a:pt x="0" y="1902713"/>
                  </a:lnTo>
                  <a:lnTo>
                    <a:pt x="161319" y="0"/>
                  </a:lnTo>
                  <a:close/>
                </a:path>
              </a:pathLst>
            </a:custGeom>
            <a:solidFill>
              <a:srgbClr val="B06E10"/>
            </a:solidFill>
          </p:spPr>
        </p:sp>
        <p:sp>
          <p:nvSpPr>
            <p:cNvPr id="10" name="TextBox 10">
              <a:extLst>
                <a:ext uri="{FF2B5EF4-FFF2-40B4-BE49-F238E27FC236}">
                  <a16:creationId xmlns:a16="http://schemas.microsoft.com/office/drawing/2014/main" id="{9703FB00-E6B5-6B40-F5EE-15FCD136D157}"/>
                </a:ext>
              </a:extLst>
            </p:cNvPr>
            <p:cNvSpPr txBox="1"/>
            <p:nvPr/>
          </p:nvSpPr>
          <p:spPr>
            <a:xfrm>
              <a:off x="50412" y="845302"/>
              <a:ext cx="221814" cy="921502"/>
            </a:xfrm>
            <a:prstGeom prst="rect">
              <a:avLst/>
            </a:prstGeom>
          </p:spPr>
          <p:txBody>
            <a:bodyPr lIns="50800" tIns="50800" rIns="50800" bIns="50800" rtlCol="0" anchor="ctr"/>
            <a:lstStyle/>
            <a:p>
              <a:pPr algn="ctr">
                <a:lnSpc>
                  <a:spcPts val="2659"/>
                </a:lnSpc>
              </a:pPr>
              <a:endParaRPr/>
            </a:p>
          </p:txBody>
        </p:sp>
      </p:grpSp>
      <p:grpSp>
        <p:nvGrpSpPr>
          <p:cNvPr id="11" name="Group 11">
            <a:extLst>
              <a:ext uri="{FF2B5EF4-FFF2-40B4-BE49-F238E27FC236}">
                <a16:creationId xmlns:a16="http://schemas.microsoft.com/office/drawing/2014/main" id="{E34B9D40-DE36-C670-B353-3464EB2C9C0E}"/>
              </a:ext>
            </a:extLst>
          </p:cNvPr>
          <p:cNvGrpSpPr/>
          <p:nvPr/>
        </p:nvGrpSpPr>
        <p:grpSpPr>
          <a:xfrm>
            <a:off x="-1594530" y="7061849"/>
            <a:ext cx="9141036" cy="1045178"/>
            <a:chOff x="0" y="0"/>
            <a:chExt cx="3554340" cy="406400"/>
          </a:xfrm>
        </p:grpSpPr>
        <p:sp>
          <p:nvSpPr>
            <p:cNvPr id="12" name="Freeform 12">
              <a:extLst>
                <a:ext uri="{FF2B5EF4-FFF2-40B4-BE49-F238E27FC236}">
                  <a16:creationId xmlns:a16="http://schemas.microsoft.com/office/drawing/2014/main" id="{7557176C-B8ED-1588-F0C4-9CF319317CEC}"/>
                </a:ext>
              </a:extLst>
            </p:cNvPr>
            <p:cNvSpPr/>
            <p:nvPr/>
          </p:nvSpPr>
          <p:spPr>
            <a:xfrm>
              <a:off x="0" y="0"/>
              <a:ext cx="3554340" cy="406400"/>
            </a:xfrm>
            <a:custGeom>
              <a:avLst/>
              <a:gdLst/>
              <a:ahLst/>
              <a:cxnLst/>
              <a:rect l="l" t="t" r="r" b="b"/>
              <a:pathLst>
                <a:path w="3554340" h="406400">
                  <a:moveTo>
                    <a:pt x="3351140" y="0"/>
                  </a:moveTo>
                  <a:lnTo>
                    <a:pt x="203200" y="0"/>
                  </a:lnTo>
                  <a:lnTo>
                    <a:pt x="0" y="203200"/>
                  </a:lnTo>
                  <a:lnTo>
                    <a:pt x="203200" y="406400"/>
                  </a:lnTo>
                  <a:lnTo>
                    <a:pt x="3351140" y="406400"/>
                  </a:lnTo>
                  <a:lnTo>
                    <a:pt x="3554340" y="203200"/>
                  </a:lnTo>
                  <a:lnTo>
                    <a:pt x="3351140" y="0"/>
                  </a:lnTo>
                  <a:close/>
                </a:path>
              </a:pathLst>
            </a:custGeom>
            <a:solidFill>
              <a:srgbClr val="0665BE"/>
            </a:solidFill>
          </p:spPr>
        </p:sp>
        <p:sp>
          <p:nvSpPr>
            <p:cNvPr id="13" name="TextBox 13">
              <a:extLst>
                <a:ext uri="{FF2B5EF4-FFF2-40B4-BE49-F238E27FC236}">
                  <a16:creationId xmlns:a16="http://schemas.microsoft.com/office/drawing/2014/main" id="{E4B8DDB1-96CB-5092-F026-14E3AE38AFD2}"/>
                </a:ext>
              </a:extLst>
            </p:cNvPr>
            <p:cNvSpPr txBox="1"/>
            <p:nvPr/>
          </p:nvSpPr>
          <p:spPr>
            <a:xfrm>
              <a:off x="152400" y="-38100"/>
              <a:ext cx="3249540" cy="444500"/>
            </a:xfrm>
            <a:prstGeom prst="rect">
              <a:avLst/>
            </a:prstGeom>
          </p:spPr>
          <p:txBody>
            <a:bodyPr lIns="50800" tIns="50800" rIns="50800" bIns="50800" rtlCol="0" anchor="ctr"/>
            <a:lstStyle/>
            <a:p>
              <a:pPr algn="ctr">
                <a:lnSpc>
                  <a:spcPts val="2659"/>
                </a:lnSpc>
              </a:pPr>
              <a:endParaRPr/>
            </a:p>
          </p:txBody>
        </p:sp>
      </p:grpSp>
      <p:sp>
        <p:nvSpPr>
          <p:cNvPr id="14" name="Freeform 14">
            <a:extLst>
              <a:ext uri="{FF2B5EF4-FFF2-40B4-BE49-F238E27FC236}">
                <a16:creationId xmlns:a16="http://schemas.microsoft.com/office/drawing/2014/main" id="{5FB04A5B-5006-1BEC-0174-9F90A3E6F481}"/>
              </a:ext>
            </a:extLst>
          </p:cNvPr>
          <p:cNvSpPr/>
          <p:nvPr/>
        </p:nvSpPr>
        <p:spPr>
          <a:xfrm>
            <a:off x="1219188" y="11475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5"/>
            <a:stretch>
              <a:fillRect l="-186865" t="-163093" r="-187297" b="-250736"/>
            </a:stretch>
          </a:blipFill>
        </p:spPr>
      </p:sp>
      <p:sp>
        <p:nvSpPr>
          <p:cNvPr id="15" name="TextBox 15">
            <a:extLst>
              <a:ext uri="{FF2B5EF4-FFF2-40B4-BE49-F238E27FC236}">
                <a16:creationId xmlns:a16="http://schemas.microsoft.com/office/drawing/2014/main" id="{7F351ACE-14F7-3B61-E047-1BF6CC75C18B}"/>
              </a:ext>
            </a:extLst>
          </p:cNvPr>
          <p:cNvSpPr txBox="1"/>
          <p:nvPr/>
        </p:nvSpPr>
        <p:spPr>
          <a:xfrm>
            <a:off x="755625" y="3311220"/>
            <a:ext cx="8750522" cy="1537432"/>
          </a:xfrm>
          <a:prstGeom prst="rect">
            <a:avLst/>
          </a:prstGeom>
        </p:spPr>
        <p:txBody>
          <a:bodyPr lIns="0" tIns="0" rIns="0" bIns="0" rtlCol="0" anchor="t">
            <a:spAutoFit/>
          </a:bodyPr>
          <a:lstStyle/>
          <a:p>
            <a:pPr algn="l">
              <a:lnSpc>
                <a:spcPts val="11765"/>
              </a:lnSpc>
            </a:pPr>
            <a:r>
              <a:rPr lang="en-US" sz="11205" b="1">
                <a:solidFill>
                  <a:srgbClr val="B06E10"/>
                </a:solidFill>
                <a:latin typeface="Gordita Bold"/>
                <a:ea typeface="Gordita Bold"/>
                <a:cs typeface="Gordita Bold"/>
                <a:sym typeface="Gordita Bold"/>
              </a:rPr>
              <a:t>Thank You</a:t>
            </a:r>
          </a:p>
        </p:txBody>
      </p:sp>
      <p:sp>
        <p:nvSpPr>
          <p:cNvPr id="16" name="TextBox 16">
            <a:extLst>
              <a:ext uri="{FF2B5EF4-FFF2-40B4-BE49-F238E27FC236}">
                <a16:creationId xmlns:a16="http://schemas.microsoft.com/office/drawing/2014/main" id="{C04DC664-B885-AB0A-C388-D3BD0338DD38}"/>
              </a:ext>
            </a:extLst>
          </p:cNvPr>
          <p:cNvSpPr txBox="1"/>
          <p:nvPr/>
        </p:nvSpPr>
        <p:spPr>
          <a:xfrm>
            <a:off x="583277" y="7286940"/>
            <a:ext cx="6445498" cy="537845"/>
          </a:xfrm>
          <a:prstGeom prst="rect">
            <a:avLst/>
          </a:prstGeom>
        </p:spPr>
        <p:txBody>
          <a:bodyPr lIns="0" tIns="0" rIns="0" bIns="0" rtlCol="0" anchor="t">
            <a:spAutoFit/>
          </a:bodyPr>
          <a:lstStyle/>
          <a:p>
            <a:pPr algn="l">
              <a:lnSpc>
                <a:spcPts val="4480"/>
              </a:lnSpc>
              <a:spcBef>
                <a:spcPct val="0"/>
              </a:spcBef>
            </a:pPr>
            <a:r>
              <a:rPr lang="en-US" sz="3200" b="1">
                <a:solidFill>
                  <a:srgbClr val="FFFFFF"/>
                </a:solidFill>
                <a:latin typeface="Gordita Bold"/>
                <a:ea typeface="Gordita Bold"/>
                <a:cs typeface="Gordita Bold"/>
                <a:sym typeface="Gordita Bold"/>
              </a:rPr>
              <a:t>Internship Presentation</a:t>
            </a:r>
          </a:p>
        </p:txBody>
      </p:sp>
      <p:sp>
        <p:nvSpPr>
          <p:cNvPr id="17" name="TextBox 17">
            <a:extLst>
              <a:ext uri="{FF2B5EF4-FFF2-40B4-BE49-F238E27FC236}">
                <a16:creationId xmlns:a16="http://schemas.microsoft.com/office/drawing/2014/main" id="{763DDE12-1AD0-E267-A59A-ADCEA318F770}"/>
              </a:ext>
            </a:extLst>
          </p:cNvPr>
          <p:cNvSpPr txBox="1"/>
          <p:nvPr/>
        </p:nvSpPr>
        <p:spPr>
          <a:xfrm>
            <a:off x="2427121" y="13521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extLst>
      <p:ext uri="{BB962C8B-B14F-4D97-AF65-F5344CB8AC3E}">
        <p14:creationId xmlns:p14="http://schemas.microsoft.com/office/powerpoint/2010/main" val="2244918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AD609-23A7-3642-E7A7-579E6C190F6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74EEB15-1612-969B-AE21-DB404FF249EA}"/>
              </a:ext>
            </a:extLst>
          </p:cNvPr>
          <p:cNvSpPr/>
          <p:nvPr/>
        </p:nvSpPr>
        <p:spPr>
          <a:xfrm>
            <a:off x="-2547257" y="12700"/>
            <a:ext cx="18288000" cy="10433168"/>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grpSp>
        <p:nvGrpSpPr>
          <p:cNvPr id="5" name="Group 5">
            <a:extLst>
              <a:ext uri="{FF2B5EF4-FFF2-40B4-BE49-F238E27FC236}">
                <a16:creationId xmlns:a16="http://schemas.microsoft.com/office/drawing/2014/main" id="{B6970DA9-8900-C8CF-86A1-38BB81D10F2E}"/>
              </a:ext>
            </a:extLst>
          </p:cNvPr>
          <p:cNvGrpSpPr/>
          <p:nvPr/>
        </p:nvGrpSpPr>
        <p:grpSpPr>
          <a:xfrm rot="19499536">
            <a:off x="13520003" y="5340806"/>
            <a:ext cx="813444" cy="5162686"/>
            <a:chOff x="0" y="0"/>
            <a:chExt cx="322638" cy="1902713"/>
          </a:xfrm>
        </p:grpSpPr>
        <p:sp>
          <p:nvSpPr>
            <p:cNvPr id="6" name="Freeform 6">
              <a:extLst>
                <a:ext uri="{FF2B5EF4-FFF2-40B4-BE49-F238E27FC236}">
                  <a16:creationId xmlns:a16="http://schemas.microsoft.com/office/drawing/2014/main" id="{71391874-A59D-9175-3D29-5C94C9976EB1}"/>
                </a:ext>
              </a:extLst>
            </p:cNvPr>
            <p:cNvSpPr/>
            <p:nvPr/>
          </p:nvSpPr>
          <p:spPr>
            <a:xfrm>
              <a:off x="0" y="0"/>
              <a:ext cx="322638" cy="1902713"/>
            </a:xfrm>
            <a:custGeom>
              <a:avLst/>
              <a:gdLst/>
              <a:ahLst/>
              <a:cxnLst/>
              <a:rect l="l" t="t" r="r" b="b"/>
              <a:pathLst>
                <a:path w="322638" h="1902713">
                  <a:moveTo>
                    <a:pt x="161319" y="0"/>
                  </a:moveTo>
                  <a:lnTo>
                    <a:pt x="322638" y="1902713"/>
                  </a:lnTo>
                  <a:lnTo>
                    <a:pt x="0" y="1902713"/>
                  </a:lnTo>
                  <a:lnTo>
                    <a:pt x="161319" y="0"/>
                  </a:lnTo>
                  <a:close/>
                </a:path>
              </a:pathLst>
            </a:custGeom>
            <a:solidFill>
              <a:srgbClr val="B06E10"/>
            </a:solidFill>
          </p:spPr>
        </p:sp>
        <p:sp>
          <p:nvSpPr>
            <p:cNvPr id="7" name="TextBox 7">
              <a:extLst>
                <a:ext uri="{FF2B5EF4-FFF2-40B4-BE49-F238E27FC236}">
                  <a16:creationId xmlns:a16="http://schemas.microsoft.com/office/drawing/2014/main" id="{F2A556DC-F7EE-41F9-FED5-FC57A68BD700}"/>
                </a:ext>
              </a:extLst>
            </p:cNvPr>
            <p:cNvSpPr txBox="1"/>
            <p:nvPr/>
          </p:nvSpPr>
          <p:spPr>
            <a:xfrm>
              <a:off x="50412" y="845302"/>
              <a:ext cx="221814" cy="921502"/>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A6E02DA0-47B6-F925-6A70-7E6C92FB1ECD}"/>
              </a:ext>
            </a:extLst>
          </p:cNvPr>
          <p:cNvSpPr/>
          <p:nvPr/>
        </p:nvSpPr>
        <p:spPr>
          <a:xfrm>
            <a:off x="-341671" y="415574"/>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a:extLst>
              <a:ext uri="{FF2B5EF4-FFF2-40B4-BE49-F238E27FC236}">
                <a16:creationId xmlns:a16="http://schemas.microsoft.com/office/drawing/2014/main" id="{10968574-B396-E958-5BF8-1E5E2C55D9E7}"/>
              </a:ext>
            </a:extLst>
          </p:cNvPr>
          <p:cNvSpPr/>
          <p:nvPr/>
        </p:nvSpPr>
        <p:spPr>
          <a:xfrm>
            <a:off x="0" y="10073185"/>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10" name="TextBox 10">
            <a:extLst>
              <a:ext uri="{FF2B5EF4-FFF2-40B4-BE49-F238E27FC236}">
                <a16:creationId xmlns:a16="http://schemas.microsoft.com/office/drawing/2014/main" id="{384CFE5D-6E23-FD1A-3BBF-D033A4F5894E}"/>
              </a:ext>
            </a:extLst>
          </p:cNvPr>
          <p:cNvSpPr txBox="1"/>
          <p:nvPr/>
        </p:nvSpPr>
        <p:spPr>
          <a:xfrm>
            <a:off x="314893" y="307435"/>
            <a:ext cx="999474" cy="785313"/>
          </a:xfrm>
          <a:prstGeom prst="rect">
            <a:avLst/>
          </a:prstGeom>
        </p:spPr>
        <p:txBody>
          <a:bodyPr lIns="0" tIns="0" rIns="0" bIns="0" rtlCol="0" anchor="t">
            <a:spAutoFit/>
          </a:bodyPr>
          <a:lstStyle/>
          <a:p>
            <a:pPr algn="l">
              <a:lnSpc>
                <a:spcPts val="6069"/>
              </a:lnSpc>
            </a:pPr>
            <a:r>
              <a:rPr lang="en-US" sz="5324" b="1" dirty="0">
                <a:solidFill>
                  <a:srgbClr val="2D0829"/>
                </a:solidFill>
                <a:latin typeface="Roboto Condensed Bold"/>
                <a:ea typeface="Roboto Condensed Bold"/>
                <a:cs typeface="Roboto Condensed Bold"/>
                <a:sym typeface="Roboto Condensed Bold"/>
              </a:rPr>
              <a:t>01</a:t>
            </a:r>
          </a:p>
        </p:txBody>
      </p:sp>
      <p:sp>
        <p:nvSpPr>
          <p:cNvPr id="11" name="TextBox 11">
            <a:extLst>
              <a:ext uri="{FF2B5EF4-FFF2-40B4-BE49-F238E27FC236}">
                <a16:creationId xmlns:a16="http://schemas.microsoft.com/office/drawing/2014/main" id="{200E50D0-BB12-C8CD-C63D-47491C660EF5}"/>
              </a:ext>
            </a:extLst>
          </p:cNvPr>
          <p:cNvSpPr txBox="1"/>
          <p:nvPr/>
        </p:nvSpPr>
        <p:spPr>
          <a:xfrm>
            <a:off x="1904874" y="600305"/>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Problem Statement</a:t>
            </a:r>
          </a:p>
        </p:txBody>
      </p:sp>
      <p:sp>
        <p:nvSpPr>
          <p:cNvPr id="12" name="TextBox 12">
            <a:extLst>
              <a:ext uri="{FF2B5EF4-FFF2-40B4-BE49-F238E27FC236}">
                <a16:creationId xmlns:a16="http://schemas.microsoft.com/office/drawing/2014/main" id="{BC804DA5-8CBF-5AC1-37F4-A29642A5D8CA}"/>
              </a:ext>
            </a:extLst>
          </p:cNvPr>
          <p:cNvSpPr txBox="1"/>
          <p:nvPr/>
        </p:nvSpPr>
        <p:spPr>
          <a:xfrm>
            <a:off x="-692331" y="1141828"/>
            <a:ext cx="14774091" cy="8309967"/>
          </a:xfrm>
          <a:prstGeom prst="rect">
            <a:avLst/>
          </a:prstGeom>
        </p:spPr>
        <p:txBody>
          <a:bodyPr wrap="square" lIns="0" tIns="0" rIns="0" bIns="0" rtlCol="0" anchor="t">
            <a:spAutoFit/>
          </a:bodyPr>
          <a:lstStyle/>
          <a:p>
            <a:pPr algn="just">
              <a:lnSpc>
                <a:spcPts val="3639"/>
              </a:lnSpc>
            </a:pPr>
            <a:endParaRPr lang="en-US" sz="2799" dirty="0">
              <a:solidFill>
                <a:srgbClr val="000000"/>
              </a:solidFill>
              <a:latin typeface="Poppins"/>
              <a:ea typeface="Poppins"/>
              <a:cs typeface="Poppins"/>
              <a:sym typeface="Poppins"/>
            </a:endParaRPr>
          </a:p>
          <a:p>
            <a:pPr marL="604518" lvl="1" indent="-302259" algn="just">
              <a:lnSpc>
                <a:spcPts val="3639"/>
              </a:lnSpc>
              <a:buFont typeface="Arial"/>
              <a:buChar char="•"/>
            </a:pPr>
            <a:r>
              <a:rPr lang="en-US" sz="2400" b="1" dirty="0">
                <a:solidFill>
                  <a:srgbClr val="000000"/>
                </a:solidFill>
                <a:latin typeface="Times New Roman" panose="02020603050405020304" pitchFamily="18" charset="0"/>
                <a:ea typeface="Poppins"/>
                <a:cs typeface="Times New Roman" panose="02020603050405020304" pitchFamily="18" charset="0"/>
                <a:sym typeface="Poppins"/>
              </a:rPr>
              <a:t>Context:</a:t>
            </a:r>
          </a:p>
          <a:p>
            <a:pPr algn="l"/>
            <a:r>
              <a:rPr lang="en-US" sz="2400" b="0" i="0" u="none" strike="noStrike" baseline="0" dirty="0">
                <a:latin typeface="Times New Roman" panose="02020603050405020304" pitchFamily="18" charset="0"/>
                <a:cs typeface="Times New Roman" panose="02020603050405020304" pitchFamily="18" charset="0"/>
              </a:rPr>
              <a:t>Uganda’s rural economy heavily relies on agriculture, with over 70% of the population engaged in</a:t>
            </a:r>
          </a:p>
          <a:p>
            <a:pPr algn="l"/>
            <a:r>
              <a:rPr lang="en-US" sz="2400" b="0" i="0" u="none" strike="noStrike" baseline="0" dirty="0">
                <a:latin typeface="Times New Roman" panose="02020603050405020304" pitchFamily="18" charset="0"/>
                <a:cs typeface="Times New Roman" panose="02020603050405020304" pitchFamily="18" charset="0"/>
              </a:rPr>
              <a:t>farming. These farmers face seasonal income variations due to the reliance on crop harvests and</a:t>
            </a:r>
          </a:p>
          <a:p>
            <a:pPr algn="l"/>
            <a:r>
              <a:rPr lang="en-US" sz="2400" b="0" i="0" u="none" strike="noStrike" baseline="0" dirty="0">
                <a:latin typeface="Times New Roman" panose="02020603050405020304" pitchFamily="18" charset="0"/>
                <a:cs typeface="Times New Roman" panose="02020603050405020304" pitchFamily="18" charset="0"/>
              </a:rPr>
              <a:t>livestock sales, leading to uneven cash flows throughout the year. During non-harvest periods, many</a:t>
            </a:r>
          </a:p>
          <a:p>
            <a:pPr algn="l"/>
            <a:r>
              <a:rPr lang="en-US" sz="2400" b="0" i="0" u="none" strike="noStrike" baseline="0" dirty="0">
                <a:latin typeface="Times New Roman" panose="02020603050405020304" pitchFamily="18" charset="0"/>
                <a:cs typeface="Times New Roman" panose="02020603050405020304" pitchFamily="18" charset="0"/>
              </a:rPr>
              <a:t>households struggle to meet basic needs, causing financial instability. This cyclical nature of income is</a:t>
            </a:r>
          </a:p>
          <a:p>
            <a:pPr algn="l"/>
            <a:r>
              <a:rPr lang="en-US" sz="2400" b="0" i="0" u="none" strike="noStrike" baseline="0" dirty="0">
                <a:latin typeface="Times New Roman" panose="02020603050405020304" pitchFamily="18" charset="0"/>
                <a:cs typeface="Times New Roman" panose="02020603050405020304" pitchFamily="18" charset="0"/>
              </a:rPr>
              <a:t>further exacerbated by a lack of tailored financial products, leaving households vulnerable to financial</a:t>
            </a:r>
          </a:p>
          <a:p>
            <a:pPr algn="l"/>
            <a:r>
              <a:rPr lang="en-US" sz="2400" b="0" i="0" u="none" strike="noStrike" baseline="0" dirty="0">
                <a:latin typeface="Times New Roman" panose="02020603050405020304" pitchFamily="18" charset="0"/>
                <a:cs typeface="Times New Roman" panose="02020603050405020304" pitchFamily="18" charset="0"/>
              </a:rPr>
              <a:t>shocks, such as medical emergencies or school fees.</a:t>
            </a:r>
          </a:p>
          <a:p>
            <a:pPr algn="l"/>
            <a:endParaRPr lang="en-US" sz="2400" dirty="0">
              <a:solidFill>
                <a:srgbClr val="000000"/>
              </a:solidFill>
              <a:latin typeface="Times New Roman" panose="02020603050405020304" pitchFamily="18" charset="0"/>
              <a:ea typeface="Poppins"/>
              <a:cs typeface="Times New Roman" panose="02020603050405020304" pitchFamily="18" charset="0"/>
              <a:sym typeface="Poppins"/>
            </a:endParaRPr>
          </a:p>
          <a:p>
            <a:pPr marL="342900" indent="-342900" algn="l">
              <a:buFont typeface="Arial" panose="020B0604020202020204" pitchFamily="34" charset="0"/>
              <a:buChar char="•"/>
            </a:pPr>
            <a:r>
              <a:rPr lang="en-US" sz="2400" b="1" dirty="0">
                <a:solidFill>
                  <a:srgbClr val="000000"/>
                </a:solidFill>
                <a:latin typeface="Times New Roman" panose="02020603050405020304" pitchFamily="18" charset="0"/>
                <a:ea typeface="Poppins"/>
                <a:cs typeface="Times New Roman" panose="02020603050405020304" pitchFamily="18" charset="0"/>
                <a:sym typeface="Poppins"/>
              </a:rPr>
              <a:t>Issue:</a:t>
            </a:r>
          </a:p>
          <a:p>
            <a:pPr algn="l"/>
            <a:r>
              <a:rPr lang="en-US" sz="2400" dirty="0">
                <a:solidFill>
                  <a:srgbClr val="000000"/>
                </a:solidFill>
                <a:latin typeface="Times New Roman" panose="02020603050405020304" pitchFamily="18" charset="0"/>
                <a:ea typeface="Poppins"/>
                <a:cs typeface="Times New Roman" panose="02020603050405020304" pitchFamily="18" charset="0"/>
                <a:sym typeface="Poppins"/>
              </a:rPr>
              <a:t>The core issue lies in the absence of inclusive and adaptive financial services that align with the agricultural income cycles of rural farmers. Current financial products are not designed with the seasonal nature of agricultural livelihoods in mind, making them inaccessible or ineffective. Additionally, limited financial literacy and physical distance from formal banking infrastructure worsen the situation. As a result, rural households often resort to informal lending or asset liquidation, which can lead to long-term poverty traps.</a:t>
            </a:r>
          </a:p>
          <a:p>
            <a:pPr marL="342900" indent="-342900" algn="l">
              <a:buFont typeface="Arial" panose="020B0604020202020204" pitchFamily="34" charset="0"/>
              <a:buChar char="•"/>
            </a:pPr>
            <a:endParaRPr lang="en-US" sz="2400" dirty="0">
              <a:solidFill>
                <a:srgbClr val="000000"/>
              </a:solidFill>
              <a:latin typeface="Times New Roman" panose="02020603050405020304" pitchFamily="18" charset="0"/>
              <a:ea typeface="Poppins"/>
              <a:cs typeface="Times New Roman" panose="02020603050405020304" pitchFamily="18" charset="0"/>
              <a:sym typeface="Poppins"/>
            </a:endParaRPr>
          </a:p>
          <a:p>
            <a:pPr marL="342900" indent="-342900" algn="l">
              <a:buFont typeface="Arial" panose="020B0604020202020204" pitchFamily="34" charset="0"/>
              <a:buChar char="•"/>
            </a:pPr>
            <a:r>
              <a:rPr lang="en-US" sz="2400" b="1" dirty="0">
                <a:solidFill>
                  <a:srgbClr val="000000"/>
                </a:solidFill>
                <a:latin typeface="Times New Roman" panose="02020603050405020304" pitchFamily="18" charset="0"/>
                <a:ea typeface="Poppins"/>
                <a:cs typeface="Times New Roman" panose="02020603050405020304" pitchFamily="18" charset="0"/>
                <a:sym typeface="Poppins"/>
              </a:rPr>
              <a:t>Impact:</a:t>
            </a:r>
          </a:p>
          <a:p>
            <a:pPr algn="l"/>
            <a:r>
              <a:rPr lang="en-US" sz="2400" dirty="0">
                <a:solidFill>
                  <a:srgbClr val="000000"/>
                </a:solidFill>
                <a:latin typeface="Times New Roman" panose="02020603050405020304" pitchFamily="18" charset="0"/>
                <a:ea typeface="Poppins"/>
                <a:cs typeface="Times New Roman" panose="02020603050405020304" pitchFamily="18" charset="0"/>
                <a:sym typeface="Poppins"/>
              </a:rPr>
              <a:t>The financial vulnerability caused by these issues significantly undermines the well-being of rural households. Without reliable access to credit, savings, or insurance, families are unable to invest in productivity-enhancing inputs, smooth consumption during lean seasons, or cope with unexpected expenses. This not only stifles rural economic growth but also perpetuates intergenerational poverty. Moreover, the lack of financial security discourages young people from pursuing agriculture, threatening the sustainability of the rural economy.</a:t>
            </a:r>
            <a:endParaRPr lang="en-US" sz="2400" dirty="0">
              <a:solidFill>
                <a:srgbClr val="000000"/>
              </a:solidFill>
              <a:latin typeface="Poppins"/>
              <a:ea typeface="Poppins"/>
              <a:cs typeface="Poppins"/>
              <a:sym typeface="Poppins"/>
            </a:endParaRPr>
          </a:p>
        </p:txBody>
      </p:sp>
    </p:spTree>
    <p:extLst>
      <p:ext uri="{BB962C8B-B14F-4D97-AF65-F5344CB8AC3E}">
        <p14:creationId xmlns:p14="http://schemas.microsoft.com/office/powerpoint/2010/main" val="2415533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E1AC1-A3DE-B273-9479-794D1AD06E4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470042B-5344-B2A7-E8D3-9C364103EA60}"/>
              </a:ext>
            </a:extLst>
          </p:cNvPr>
          <p:cNvSpPr/>
          <p:nvPr/>
        </p:nvSpPr>
        <p:spPr>
          <a:xfrm>
            <a:off x="0" y="-16981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B5A0CAD3-A7EB-1562-A203-B9F8BD0B2DED}"/>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a:extLst>
              <a:ext uri="{FF2B5EF4-FFF2-40B4-BE49-F238E27FC236}">
                <a16:creationId xmlns:a16="http://schemas.microsoft.com/office/drawing/2014/main" id="{98929376-05A4-D462-8AC7-D5717AADA42F}"/>
              </a:ext>
            </a:extLst>
          </p:cNvPr>
          <p:cNvGrpSpPr/>
          <p:nvPr/>
        </p:nvGrpSpPr>
        <p:grpSpPr>
          <a:xfrm>
            <a:off x="-1" y="2682119"/>
            <a:ext cx="18288000" cy="7648076"/>
            <a:chOff x="0" y="0"/>
            <a:chExt cx="4816593" cy="1888717"/>
          </a:xfrm>
        </p:grpSpPr>
        <p:sp>
          <p:nvSpPr>
            <p:cNvPr id="5" name="Freeform 5">
              <a:extLst>
                <a:ext uri="{FF2B5EF4-FFF2-40B4-BE49-F238E27FC236}">
                  <a16:creationId xmlns:a16="http://schemas.microsoft.com/office/drawing/2014/main" id="{355B4CC6-93E7-3ED8-EFC1-774B0258B183}"/>
                </a:ext>
              </a:extLst>
            </p:cNvPr>
            <p:cNvSpPr/>
            <p:nvPr/>
          </p:nvSpPr>
          <p:spPr>
            <a:xfrm>
              <a:off x="0" y="0"/>
              <a:ext cx="4816592" cy="1888717"/>
            </a:xfrm>
            <a:custGeom>
              <a:avLst/>
              <a:gdLst/>
              <a:ahLst/>
              <a:cxnLst/>
              <a:rect l="l" t="t" r="r" b="b"/>
              <a:pathLst>
                <a:path w="4816592" h="1888717">
                  <a:moveTo>
                    <a:pt x="0" y="0"/>
                  </a:moveTo>
                  <a:lnTo>
                    <a:pt x="4816592" y="0"/>
                  </a:lnTo>
                  <a:lnTo>
                    <a:pt x="4816592" y="1888717"/>
                  </a:lnTo>
                  <a:lnTo>
                    <a:pt x="0" y="1888717"/>
                  </a:lnTo>
                  <a:close/>
                </a:path>
              </a:pathLst>
            </a:custGeom>
            <a:solidFill>
              <a:srgbClr val="B06E10"/>
            </a:solidFill>
          </p:spPr>
        </p:sp>
        <p:sp>
          <p:nvSpPr>
            <p:cNvPr id="6" name="TextBox 6">
              <a:extLst>
                <a:ext uri="{FF2B5EF4-FFF2-40B4-BE49-F238E27FC236}">
                  <a16:creationId xmlns:a16="http://schemas.microsoft.com/office/drawing/2014/main" id="{34608441-E097-D78D-4F77-7600B14FDB30}"/>
                </a:ext>
              </a:extLst>
            </p:cNvPr>
            <p:cNvSpPr txBox="1"/>
            <p:nvPr/>
          </p:nvSpPr>
          <p:spPr>
            <a:xfrm>
              <a:off x="0" y="-38100"/>
              <a:ext cx="4816593" cy="1926817"/>
            </a:xfrm>
            <a:prstGeom prst="rect">
              <a:avLst/>
            </a:prstGeom>
          </p:spPr>
          <p:txBody>
            <a:bodyPr lIns="50800" tIns="50800" rIns="50800" bIns="50800" rtlCol="0" anchor="ctr"/>
            <a:lstStyle/>
            <a:p>
              <a:pPr algn="ctr">
                <a:lnSpc>
                  <a:spcPts val="2659"/>
                </a:lnSpc>
              </a:pPr>
              <a:endParaRPr/>
            </a:p>
          </p:txBody>
        </p:sp>
      </p:grpSp>
      <p:grpSp>
        <p:nvGrpSpPr>
          <p:cNvPr id="7" name="Group 7">
            <a:extLst>
              <a:ext uri="{FF2B5EF4-FFF2-40B4-BE49-F238E27FC236}">
                <a16:creationId xmlns:a16="http://schemas.microsoft.com/office/drawing/2014/main" id="{6070508B-C792-83AD-671C-B4D7FC036898}"/>
              </a:ext>
            </a:extLst>
          </p:cNvPr>
          <p:cNvGrpSpPr/>
          <p:nvPr/>
        </p:nvGrpSpPr>
        <p:grpSpPr>
          <a:xfrm rot="-5623027">
            <a:off x="14905803" y="-1633162"/>
            <a:ext cx="1089645" cy="8688950"/>
            <a:chOff x="0" y="0"/>
            <a:chExt cx="238611" cy="1902713"/>
          </a:xfrm>
        </p:grpSpPr>
        <p:sp>
          <p:nvSpPr>
            <p:cNvPr id="8" name="Freeform 8">
              <a:extLst>
                <a:ext uri="{FF2B5EF4-FFF2-40B4-BE49-F238E27FC236}">
                  <a16:creationId xmlns:a16="http://schemas.microsoft.com/office/drawing/2014/main" id="{A2C3353E-C685-5483-F74E-3E9CBE280233}"/>
                </a:ext>
              </a:extLst>
            </p:cNvPr>
            <p:cNvSpPr/>
            <p:nvPr/>
          </p:nvSpPr>
          <p:spPr>
            <a:xfrm>
              <a:off x="0" y="0"/>
              <a:ext cx="238611" cy="1902713"/>
            </a:xfrm>
            <a:custGeom>
              <a:avLst/>
              <a:gdLst/>
              <a:ahLst/>
              <a:cxnLst/>
              <a:rect l="l" t="t" r="r" b="b"/>
              <a:pathLst>
                <a:path w="238611" h="1902713">
                  <a:moveTo>
                    <a:pt x="119306" y="0"/>
                  </a:moveTo>
                  <a:lnTo>
                    <a:pt x="238611" y="1902713"/>
                  </a:lnTo>
                  <a:lnTo>
                    <a:pt x="0" y="1902713"/>
                  </a:lnTo>
                  <a:lnTo>
                    <a:pt x="119306" y="0"/>
                  </a:lnTo>
                  <a:close/>
                </a:path>
              </a:pathLst>
            </a:custGeom>
            <a:solidFill>
              <a:srgbClr val="0665BE"/>
            </a:solidFill>
          </p:spPr>
        </p:sp>
        <p:sp>
          <p:nvSpPr>
            <p:cNvPr id="9" name="TextBox 9">
              <a:extLst>
                <a:ext uri="{FF2B5EF4-FFF2-40B4-BE49-F238E27FC236}">
                  <a16:creationId xmlns:a16="http://schemas.microsoft.com/office/drawing/2014/main" id="{F4B90355-A9B0-677E-8A49-2E672F140257}"/>
                </a:ext>
              </a:extLst>
            </p:cNvPr>
            <p:cNvSpPr txBox="1"/>
            <p:nvPr/>
          </p:nvSpPr>
          <p:spPr>
            <a:xfrm>
              <a:off x="37283" y="845302"/>
              <a:ext cx="164045" cy="921502"/>
            </a:xfrm>
            <a:prstGeom prst="rect">
              <a:avLst/>
            </a:prstGeom>
          </p:spPr>
          <p:txBody>
            <a:bodyPr lIns="50800" tIns="50800" rIns="50800" bIns="50800" rtlCol="0" anchor="ctr"/>
            <a:lstStyle/>
            <a:p>
              <a:pPr algn="ctr">
                <a:lnSpc>
                  <a:spcPts val="2659"/>
                </a:lnSpc>
              </a:pPr>
              <a:endParaRPr/>
            </a:p>
          </p:txBody>
        </p:sp>
      </p:grpSp>
      <p:grpSp>
        <p:nvGrpSpPr>
          <p:cNvPr id="10" name="Group 10">
            <a:extLst>
              <a:ext uri="{FF2B5EF4-FFF2-40B4-BE49-F238E27FC236}">
                <a16:creationId xmlns:a16="http://schemas.microsoft.com/office/drawing/2014/main" id="{7AFD8711-88A7-6775-25F7-84B376B3CA65}"/>
              </a:ext>
            </a:extLst>
          </p:cNvPr>
          <p:cNvGrpSpPr/>
          <p:nvPr/>
        </p:nvGrpSpPr>
        <p:grpSpPr>
          <a:xfrm rot="-8575754">
            <a:off x="13121019" y="-4832993"/>
            <a:ext cx="1089645" cy="8688950"/>
            <a:chOff x="0" y="0"/>
            <a:chExt cx="238611" cy="1902713"/>
          </a:xfrm>
        </p:grpSpPr>
        <p:sp>
          <p:nvSpPr>
            <p:cNvPr id="11" name="Freeform 11">
              <a:extLst>
                <a:ext uri="{FF2B5EF4-FFF2-40B4-BE49-F238E27FC236}">
                  <a16:creationId xmlns:a16="http://schemas.microsoft.com/office/drawing/2014/main" id="{939544E6-7E7E-9749-1CE2-E5C566A40527}"/>
                </a:ext>
              </a:extLst>
            </p:cNvPr>
            <p:cNvSpPr/>
            <p:nvPr/>
          </p:nvSpPr>
          <p:spPr>
            <a:xfrm>
              <a:off x="0" y="0"/>
              <a:ext cx="238611" cy="1902713"/>
            </a:xfrm>
            <a:custGeom>
              <a:avLst/>
              <a:gdLst/>
              <a:ahLst/>
              <a:cxnLst/>
              <a:rect l="l" t="t" r="r" b="b"/>
              <a:pathLst>
                <a:path w="238611" h="1902713">
                  <a:moveTo>
                    <a:pt x="119306" y="0"/>
                  </a:moveTo>
                  <a:lnTo>
                    <a:pt x="238611" y="1902713"/>
                  </a:lnTo>
                  <a:lnTo>
                    <a:pt x="0" y="1902713"/>
                  </a:lnTo>
                  <a:lnTo>
                    <a:pt x="119306" y="0"/>
                  </a:lnTo>
                  <a:close/>
                </a:path>
              </a:pathLst>
            </a:custGeom>
            <a:solidFill>
              <a:srgbClr val="B06E10"/>
            </a:solidFill>
          </p:spPr>
        </p:sp>
        <p:sp>
          <p:nvSpPr>
            <p:cNvPr id="12" name="TextBox 12">
              <a:extLst>
                <a:ext uri="{FF2B5EF4-FFF2-40B4-BE49-F238E27FC236}">
                  <a16:creationId xmlns:a16="http://schemas.microsoft.com/office/drawing/2014/main" id="{BF0CCD88-2956-6194-387F-273FA0DF0977}"/>
                </a:ext>
              </a:extLst>
            </p:cNvPr>
            <p:cNvSpPr txBox="1"/>
            <p:nvPr/>
          </p:nvSpPr>
          <p:spPr>
            <a:xfrm>
              <a:off x="37283" y="845302"/>
              <a:ext cx="164045" cy="921502"/>
            </a:xfrm>
            <a:prstGeom prst="rect">
              <a:avLst/>
            </a:prstGeom>
          </p:spPr>
          <p:txBody>
            <a:bodyPr lIns="50800" tIns="50800" rIns="50800" bIns="50800" rtlCol="0" anchor="ctr"/>
            <a:lstStyle/>
            <a:p>
              <a:pPr algn="ctr">
                <a:lnSpc>
                  <a:spcPts val="2659"/>
                </a:lnSpc>
              </a:pPr>
              <a:endParaRPr/>
            </a:p>
          </p:txBody>
        </p:sp>
      </p:grpSp>
      <p:sp>
        <p:nvSpPr>
          <p:cNvPr id="13" name="Freeform 13">
            <a:extLst>
              <a:ext uri="{FF2B5EF4-FFF2-40B4-BE49-F238E27FC236}">
                <a16:creationId xmlns:a16="http://schemas.microsoft.com/office/drawing/2014/main" id="{E1E37D8D-B6AE-DACC-0453-5826EABF78E2}"/>
              </a:ext>
            </a:extLst>
          </p:cNvPr>
          <p:cNvSpPr/>
          <p:nvPr/>
        </p:nvSpPr>
        <p:spPr>
          <a:xfrm>
            <a:off x="14893390" y="1028700"/>
            <a:ext cx="1612160" cy="266739"/>
          </a:xfrm>
          <a:custGeom>
            <a:avLst/>
            <a:gdLst/>
            <a:ahLst/>
            <a:cxnLst/>
            <a:rect l="l" t="t" r="r" b="b"/>
            <a:pathLst>
              <a:path w="1612160" h="266739">
                <a:moveTo>
                  <a:pt x="0" y="0"/>
                </a:moveTo>
                <a:lnTo>
                  <a:pt x="1612160" y="0"/>
                </a:lnTo>
                <a:lnTo>
                  <a:pt x="1612160"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a:extLst>
              <a:ext uri="{FF2B5EF4-FFF2-40B4-BE49-F238E27FC236}">
                <a16:creationId xmlns:a16="http://schemas.microsoft.com/office/drawing/2014/main" id="{093D62B6-D95D-6DC2-91A7-74DD625476A3}"/>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02</a:t>
            </a:r>
          </a:p>
        </p:txBody>
      </p:sp>
      <p:sp>
        <p:nvSpPr>
          <p:cNvPr id="15" name="TextBox 15">
            <a:extLst>
              <a:ext uri="{FF2B5EF4-FFF2-40B4-BE49-F238E27FC236}">
                <a16:creationId xmlns:a16="http://schemas.microsoft.com/office/drawing/2014/main" id="{1E590F86-7788-D982-2CA9-6A00FD6CA1F8}"/>
              </a:ext>
            </a:extLst>
          </p:cNvPr>
          <p:cNvSpPr txBox="1"/>
          <p:nvPr/>
        </p:nvSpPr>
        <p:spPr>
          <a:xfrm>
            <a:off x="981383" y="1449609"/>
            <a:ext cx="9976806" cy="1000659"/>
          </a:xfrm>
          <a:prstGeom prst="rect">
            <a:avLst/>
          </a:prstGeom>
        </p:spPr>
        <p:txBody>
          <a:bodyPr lIns="0" tIns="0" rIns="0" bIns="0" rtlCol="0" anchor="t">
            <a:spAutoFit/>
          </a:bodyPr>
          <a:lstStyle/>
          <a:p>
            <a:pPr algn="l">
              <a:lnSpc>
                <a:spcPts val="8400"/>
              </a:lnSpc>
            </a:pPr>
            <a:r>
              <a:rPr lang="en-US" sz="6600" b="1" dirty="0">
                <a:solidFill>
                  <a:srgbClr val="0665BE"/>
                </a:solidFill>
                <a:latin typeface="Gordita Bold"/>
                <a:ea typeface="Gordita Bold"/>
                <a:cs typeface="Gordita Bold"/>
                <a:sym typeface="Gordita Bold"/>
              </a:rPr>
              <a:t>Project Objectives</a:t>
            </a:r>
          </a:p>
        </p:txBody>
      </p:sp>
      <p:sp>
        <p:nvSpPr>
          <p:cNvPr id="16" name="TextBox 16">
            <a:extLst>
              <a:ext uri="{FF2B5EF4-FFF2-40B4-BE49-F238E27FC236}">
                <a16:creationId xmlns:a16="http://schemas.microsoft.com/office/drawing/2014/main" id="{10147AEA-3502-78EE-50BC-47B1E0AC90B7}"/>
              </a:ext>
            </a:extLst>
          </p:cNvPr>
          <p:cNvSpPr txBox="1"/>
          <p:nvPr/>
        </p:nvSpPr>
        <p:spPr>
          <a:xfrm>
            <a:off x="981383" y="2644140"/>
            <a:ext cx="15593648" cy="4547270"/>
          </a:xfrm>
          <a:prstGeom prst="rect">
            <a:avLst/>
          </a:prstGeom>
        </p:spPr>
        <p:txBody>
          <a:bodyPr wrap="square" lIns="0" tIns="0" rIns="0" bIns="0" rtlCol="0" anchor="t">
            <a:spAutoFit/>
          </a:bodyPr>
          <a:lstStyle/>
          <a:p>
            <a:pPr marL="302259" lvl="1" algn="just">
              <a:lnSpc>
                <a:spcPts val="3331"/>
              </a:lnSpc>
            </a:pPr>
            <a:r>
              <a:rPr lang="en-US" sz="2799" b="1" dirty="0">
                <a:solidFill>
                  <a:schemeClr val="bg1"/>
                </a:solidFill>
                <a:latin typeface="Times New Roman" panose="02020603050405020304" pitchFamily="18" charset="0"/>
                <a:ea typeface="Poppins"/>
                <a:cs typeface="Times New Roman" panose="02020603050405020304" pitchFamily="18" charset="0"/>
                <a:sym typeface="Poppins"/>
              </a:rPr>
              <a:t>Primary Objective</a:t>
            </a:r>
          </a:p>
          <a:p>
            <a:pPr algn="l"/>
            <a:r>
              <a:rPr lang="en-US" sz="2400" b="0" i="0" u="none" strike="noStrike" baseline="0" dirty="0">
                <a:solidFill>
                  <a:schemeClr val="bg1"/>
                </a:solidFill>
                <a:latin typeface="Times New Roman" panose="02020603050405020304" pitchFamily="18" charset="0"/>
                <a:cs typeface="Times New Roman" panose="02020603050405020304" pitchFamily="18" charset="0"/>
              </a:rPr>
              <a:t>Understand the extent to which seasonal income fluctuations impact household financial </a:t>
            </a:r>
            <a:r>
              <a:rPr lang="en-IN" sz="2400" b="0" i="0" u="none" strike="noStrike" baseline="0" dirty="0">
                <a:solidFill>
                  <a:schemeClr val="bg1"/>
                </a:solidFill>
                <a:latin typeface="Times New Roman" panose="02020603050405020304" pitchFamily="18" charset="0"/>
                <a:cs typeface="Times New Roman" panose="02020603050405020304" pitchFamily="18" charset="0"/>
              </a:rPr>
              <a:t>stability</a:t>
            </a:r>
          </a:p>
          <a:p>
            <a:pPr algn="l"/>
            <a:endParaRPr lang="en-IN" sz="2400" dirty="0">
              <a:solidFill>
                <a:schemeClr val="bg1"/>
              </a:solidFill>
              <a:latin typeface="Times New Roman" panose="02020603050405020304" pitchFamily="18" charset="0"/>
              <a:ea typeface="Poppins"/>
              <a:cs typeface="Times New Roman" panose="02020603050405020304" pitchFamily="18" charset="0"/>
              <a:sym typeface="Poppins"/>
            </a:endParaRPr>
          </a:p>
          <a:p>
            <a:pPr algn="l"/>
            <a:r>
              <a:rPr lang="en-IN" sz="2400" b="1" dirty="0">
                <a:solidFill>
                  <a:schemeClr val="bg1"/>
                </a:solidFill>
                <a:latin typeface="Times New Roman" panose="02020603050405020304" pitchFamily="18" charset="0"/>
                <a:ea typeface="Poppins"/>
                <a:cs typeface="Times New Roman" panose="02020603050405020304" pitchFamily="18" charset="0"/>
                <a:sym typeface="Poppins"/>
              </a:rPr>
              <a:t>   </a:t>
            </a:r>
            <a:r>
              <a:rPr lang="en-US" sz="2799" b="1" dirty="0">
                <a:solidFill>
                  <a:schemeClr val="bg1"/>
                </a:solidFill>
                <a:latin typeface="Times New Roman" panose="02020603050405020304" pitchFamily="18" charset="0"/>
                <a:ea typeface="Poppins"/>
                <a:cs typeface="Times New Roman" panose="02020603050405020304" pitchFamily="18" charset="0"/>
                <a:sym typeface="Poppins"/>
              </a:rPr>
              <a:t>Secondary Objective</a:t>
            </a:r>
          </a:p>
          <a:p>
            <a:pPr marL="342900" indent="-342900" algn="l">
              <a:buFont typeface="Arial" panose="020B0604020202020204" pitchFamily="34" charset="0"/>
              <a:buChar char="•"/>
            </a:pPr>
            <a:r>
              <a:rPr lang="en-US" sz="2400" b="0" i="0" u="none" strike="noStrike" baseline="0" dirty="0">
                <a:solidFill>
                  <a:schemeClr val="bg1"/>
                </a:solidFill>
                <a:latin typeface="Times New Roman" panose="02020603050405020304" pitchFamily="18" charset="0"/>
                <a:cs typeface="Times New Roman" panose="02020603050405020304" pitchFamily="18" charset="0"/>
              </a:rPr>
              <a:t>Analyze coping mechanisms used by households during periods of financial stress.</a:t>
            </a:r>
          </a:p>
          <a:p>
            <a:pPr algn="l"/>
            <a:endParaRPr lang="en-US" sz="2400" b="0" i="0" u="none" strike="noStrike" baseline="0" dirty="0">
              <a:solidFill>
                <a:schemeClr val="bg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0" i="0" u="none" strike="noStrike" baseline="0" dirty="0">
                <a:solidFill>
                  <a:schemeClr val="bg1"/>
                </a:solidFill>
                <a:latin typeface="Times New Roman" panose="02020603050405020304" pitchFamily="18" charset="0"/>
                <a:cs typeface="Times New Roman" panose="02020603050405020304" pitchFamily="18" charset="0"/>
              </a:rPr>
              <a:t> KPI addressing such a household KPIs, seasonal income data KPIs, expense patterns </a:t>
            </a:r>
            <a:r>
              <a:rPr lang="en-US" sz="2400" b="0" i="0" u="none" strike="noStrike" baseline="0" dirty="0" err="1">
                <a:solidFill>
                  <a:schemeClr val="bg1"/>
                </a:solidFill>
                <a:latin typeface="Times New Roman" panose="02020603050405020304" pitchFamily="18" charset="0"/>
                <a:cs typeface="Times New Roman" panose="02020603050405020304" pitchFamily="18" charset="0"/>
              </a:rPr>
              <a:t>etc</a:t>
            </a:r>
            <a:endParaRPr lang="en-US" sz="2400" b="0" i="0" u="none" strike="noStrike" baseline="0" dirty="0">
              <a:solidFill>
                <a:schemeClr val="bg1"/>
              </a:solidFill>
              <a:latin typeface="Times New Roman" panose="02020603050405020304" pitchFamily="18" charset="0"/>
              <a:cs typeface="Times New Roman" panose="02020603050405020304" pitchFamily="18" charset="0"/>
            </a:endParaRPr>
          </a:p>
          <a:p>
            <a:pPr algn="l"/>
            <a:endParaRPr lang="en-US" sz="2400" b="0" i="0" u="none" strike="noStrike" baseline="0" dirty="0">
              <a:solidFill>
                <a:schemeClr val="bg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0" i="0" u="none" strike="noStrike" baseline="0" dirty="0">
                <a:solidFill>
                  <a:schemeClr val="bg1"/>
                </a:solidFill>
                <a:latin typeface="Times New Roman" panose="02020603050405020304" pitchFamily="18" charset="0"/>
                <a:cs typeface="Times New Roman" panose="02020603050405020304" pitchFamily="18" charset="0"/>
              </a:rPr>
              <a:t> Assess the role of existing financial tools and products in mitigating these effects.</a:t>
            </a:r>
          </a:p>
          <a:p>
            <a:pPr algn="l"/>
            <a:endParaRPr lang="en-US" sz="2400" b="0" i="0" u="none" strike="noStrike" baseline="0" dirty="0">
              <a:solidFill>
                <a:schemeClr val="bg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0" i="0" u="none" strike="noStrike" baseline="0" dirty="0">
                <a:solidFill>
                  <a:schemeClr val="bg1"/>
                </a:solidFill>
                <a:latin typeface="Times New Roman" panose="02020603050405020304" pitchFamily="18" charset="0"/>
                <a:cs typeface="Times New Roman" panose="02020603050405020304" pitchFamily="18" charset="0"/>
              </a:rPr>
              <a:t>Design insights to recommend innovative financial solutions tailored for rural households experiencing seasonal income variations.</a:t>
            </a:r>
            <a:endParaRPr lang="en-US" sz="2400" dirty="0">
              <a:solidFill>
                <a:schemeClr val="bg1"/>
              </a:solidFill>
              <a:latin typeface="Times New Roman" panose="02020603050405020304" pitchFamily="18" charset="0"/>
              <a:ea typeface="Poppins"/>
              <a:cs typeface="Times New Roman" panose="02020603050405020304" pitchFamily="18" charset="0"/>
              <a:sym typeface="Poppins"/>
            </a:endParaRPr>
          </a:p>
        </p:txBody>
      </p:sp>
    </p:spTree>
    <p:extLst>
      <p:ext uri="{BB962C8B-B14F-4D97-AF65-F5344CB8AC3E}">
        <p14:creationId xmlns:p14="http://schemas.microsoft.com/office/powerpoint/2010/main" val="1273360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F29AB5-8DCE-12DE-D97D-D1DC06E3818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E0242E0-8B4A-ADEF-4AF6-57B12674C537}"/>
              </a:ext>
            </a:extLst>
          </p:cNvPr>
          <p:cNvSpPr/>
          <p:nvPr/>
        </p:nvSpPr>
        <p:spPr>
          <a:xfrm>
            <a:off x="-945971" y="-23513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359CA7C5-0589-CC5E-27A5-2631CF44B5D2}"/>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470E1E29-41FC-77CD-CAA1-B2EAA8CD725E}"/>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2B5233A5-140E-62A3-61DB-A158C0EFFE47}"/>
              </a:ext>
            </a:extLst>
          </p:cNvPr>
          <p:cNvGrpSpPr/>
          <p:nvPr/>
        </p:nvGrpSpPr>
        <p:grpSpPr>
          <a:xfrm>
            <a:off x="-938953" y="9414165"/>
            <a:ext cx="15866189" cy="303891"/>
            <a:chOff x="0" y="0"/>
            <a:chExt cx="4178749" cy="80037"/>
          </a:xfrm>
        </p:grpSpPr>
        <p:sp>
          <p:nvSpPr>
            <p:cNvPr id="6" name="Freeform 6">
              <a:extLst>
                <a:ext uri="{FF2B5EF4-FFF2-40B4-BE49-F238E27FC236}">
                  <a16:creationId xmlns:a16="http://schemas.microsoft.com/office/drawing/2014/main" id="{4D83E1EF-014F-4A79-E30A-EF2FDC1D0F52}"/>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A6DF9161-8861-C217-0379-0FF951769CE6}"/>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D791C9CC-D665-E780-7C07-7C43AC7B1EA4}"/>
              </a:ext>
            </a:extLst>
          </p:cNvPr>
          <p:cNvSpPr/>
          <p:nvPr/>
        </p:nvSpPr>
        <p:spPr>
          <a:xfrm rot="16200000">
            <a:off x="12565974" y="-2860272"/>
            <a:ext cx="2339933" cy="7590215"/>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E1E352CA-F893-052B-45D7-86E63CEE518F}"/>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AA801D20-B2B6-1CAF-D6C5-EC217BF9BC5F}"/>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4CBF81A3-2865-ABE1-7BE6-AD8F3DB533D3}"/>
              </a:ext>
            </a:extLst>
          </p:cNvPr>
          <p:cNvSpPr txBox="1"/>
          <p:nvPr/>
        </p:nvSpPr>
        <p:spPr>
          <a:xfrm>
            <a:off x="2220686" y="1007102"/>
            <a:ext cx="13700586" cy="1015663"/>
          </a:xfrm>
          <a:prstGeom prst="rect">
            <a:avLst/>
          </a:prstGeom>
        </p:spPr>
        <p:txBody>
          <a:bodyPr wrap="square" lIns="0" tIns="0" rIns="0" bIns="0" rtlCol="0" anchor="t">
            <a:spAutoFit/>
          </a:bodyPr>
          <a:lstStyle/>
          <a:p>
            <a:r>
              <a:rPr lang="en-US" sz="6600" b="1" dirty="0">
                <a:solidFill>
                  <a:srgbClr val="0070C0"/>
                </a:solidFill>
                <a:latin typeface="Times New Roman" panose="02020603050405020304" pitchFamily="18" charset="0"/>
                <a:cs typeface="Times New Roman" panose="02020603050405020304" pitchFamily="18" charset="0"/>
              </a:rPr>
              <a:t>Data Cleaning and Transformation</a:t>
            </a:r>
          </a:p>
        </p:txBody>
      </p:sp>
      <p:sp>
        <p:nvSpPr>
          <p:cNvPr id="15" name="TextBox 14">
            <a:extLst>
              <a:ext uri="{FF2B5EF4-FFF2-40B4-BE49-F238E27FC236}">
                <a16:creationId xmlns:a16="http://schemas.microsoft.com/office/drawing/2014/main" id="{53DC9941-29B2-8A41-33C9-9D546A803C40}"/>
              </a:ext>
            </a:extLst>
          </p:cNvPr>
          <p:cNvSpPr txBox="1"/>
          <p:nvPr/>
        </p:nvSpPr>
        <p:spPr>
          <a:xfrm>
            <a:off x="799929" y="1708497"/>
            <a:ext cx="14324280" cy="6247864"/>
          </a:xfrm>
          <a:prstGeom prst="rect">
            <a:avLst/>
          </a:prstGeom>
          <a:noFill/>
        </p:spPr>
        <p:txBody>
          <a:bodyPr wrap="square" rtlCol="0">
            <a:spAutoFit/>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datasets used in this project were provided by the stakeholders and contain survey data collected from rural Ugandan communities over a 24-month period. The data was divided into two main datasets: one containing household demographic information, and the other detailing seasonal income data.</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To ensure data quality and reliability for analysis, the following steps were undertaken:</a:t>
            </a:r>
          </a:p>
          <a:p>
            <a:endParaRPr lang="en-US" sz="2000" dirty="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Handling Missing Values:</a:t>
            </a:r>
          </a:p>
          <a:p>
            <a:r>
              <a:rPr lang="en-US" sz="2000" dirty="0">
                <a:latin typeface="Times New Roman" panose="02020603050405020304" pitchFamily="18" charset="0"/>
                <a:cs typeface="Times New Roman" panose="02020603050405020304" pitchFamily="18" charset="0"/>
              </a:rPr>
              <a:t> We identified null values across both datasets. In collaboration with the stakeholders, we received specific instructions on how to address these missing entries.</a:t>
            </a:r>
          </a:p>
          <a:p>
            <a:pPr marL="171450" indent="-1714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 Consistency and Error Checks:</a:t>
            </a:r>
          </a:p>
          <a:p>
            <a:r>
              <a:rPr lang="en-US" sz="2000" dirty="0">
                <a:latin typeface="Times New Roman" panose="02020603050405020304" pitchFamily="18" charset="0"/>
                <a:cs typeface="Times New Roman" panose="02020603050405020304" pitchFamily="18" charset="0"/>
              </a:rPr>
              <a:t>  The datasets were thoroughly reviewed for inconsistencies. Errors and outliers were corrected or removed based on validation rules and contextual understanding.</a:t>
            </a:r>
          </a:p>
          <a:p>
            <a:endParaRPr lang="en-US" sz="2000" dirty="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Feature Engineering:</a:t>
            </a:r>
          </a:p>
          <a:p>
            <a:r>
              <a:rPr lang="en-US" sz="2000" dirty="0">
                <a:latin typeface="Times New Roman" panose="02020603050405020304" pitchFamily="18" charset="0"/>
                <a:cs typeface="Times New Roman" panose="02020603050405020304" pitchFamily="18" charset="0"/>
              </a:rPr>
              <a:t>  New columns were created to facilitate deeper insights</a:t>
            </a:r>
          </a:p>
          <a:p>
            <a:r>
              <a:rPr lang="en-US" sz="2000" dirty="0">
                <a:latin typeface="Times New Roman" panose="02020603050405020304" pitchFamily="18" charset="0"/>
                <a:cs typeface="Times New Roman" panose="02020603050405020304" pitchFamily="18" charset="0"/>
              </a:rPr>
              <a:t>  </a:t>
            </a:r>
          </a:p>
          <a:p>
            <a:pPr marL="171450" indent="-1714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Dataset Integration:</a:t>
            </a:r>
          </a:p>
          <a:p>
            <a:r>
              <a:rPr lang="en-US" sz="2000" dirty="0">
                <a:latin typeface="Times New Roman" panose="02020603050405020304" pitchFamily="18" charset="0"/>
                <a:cs typeface="Times New Roman" panose="02020603050405020304" pitchFamily="18" charset="0"/>
              </a:rPr>
              <a:t>  To perform comprehensive analyses, the household demographics dataset was merged with the seasonal income dataset using a left join. This ensured that all households in the demographic data were retained.</a:t>
            </a:r>
          </a:p>
        </p:txBody>
      </p:sp>
    </p:spTree>
    <p:extLst>
      <p:ext uri="{BB962C8B-B14F-4D97-AF65-F5344CB8AC3E}">
        <p14:creationId xmlns:p14="http://schemas.microsoft.com/office/powerpoint/2010/main" val="300260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FAFF8-C953-B995-5F4F-C0F64C0D2F6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A2493F6-20A9-27C4-106F-D845C424A51D}"/>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E471056D-9902-25C2-ED9F-954A022611FA}"/>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16733022-844F-4C82-0B1B-DFADE5D6C59D}"/>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B4912BEA-FF9C-1B22-60F4-738CB83D9FD5}"/>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556A699B-6402-3830-68A0-9F08A4A4745C}"/>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7761605A-9E08-1C9E-DA96-AA939F8FD60B}"/>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8EB6FC2C-66AD-94EB-6015-F1488C133451}"/>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5F6A72BF-AED7-2A2C-A797-7F97C1C377F0}"/>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dirty="0">
                <a:solidFill>
                  <a:srgbClr val="2D0829"/>
                </a:solidFill>
                <a:latin typeface="Roboto Condensed Bold"/>
                <a:ea typeface="Roboto Condensed Bold"/>
                <a:cs typeface="Roboto Condensed Bold"/>
                <a:sym typeface="Roboto Condensed Bold"/>
              </a:rPr>
              <a:t>04</a:t>
            </a:r>
          </a:p>
        </p:txBody>
      </p:sp>
      <p:sp>
        <p:nvSpPr>
          <p:cNvPr id="10" name="TextBox 10">
            <a:extLst>
              <a:ext uri="{FF2B5EF4-FFF2-40B4-BE49-F238E27FC236}">
                <a16:creationId xmlns:a16="http://schemas.microsoft.com/office/drawing/2014/main" id="{DF384A11-421B-EED3-9E0C-E426236E1479}"/>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CD21B188-210C-274B-93FE-066A3FFE82AC}"/>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pic>
        <p:nvPicPr>
          <p:cNvPr id="16" name="Picture 15">
            <a:extLst>
              <a:ext uri="{FF2B5EF4-FFF2-40B4-BE49-F238E27FC236}">
                <a16:creationId xmlns:a16="http://schemas.microsoft.com/office/drawing/2014/main" id="{B2FFA1D7-EDAC-66EF-7709-ADD9CCDE5B85}"/>
              </a:ext>
            </a:extLst>
          </p:cNvPr>
          <p:cNvPicPr>
            <a:picLocks noChangeAspect="1"/>
          </p:cNvPicPr>
          <p:nvPr/>
        </p:nvPicPr>
        <p:blipFill>
          <a:blip r:embed="rId8"/>
          <a:stretch>
            <a:fillRect/>
          </a:stretch>
        </p:blipFill>
        <p:spPr>
          <a:xfrm>
            <a:off x="1508150" y="2402460"/>
            <a:ext cx="7394550" cy="6299658"/>
          </a:xfrm>
          <a:prstGeom prst="rect">
            <a:avLst/>
          </a:prstGeom>
        </p:spPr>
      </p:pic>
      <p:sp>
        <p:nvSpPr>
          <p:cNvPr id="17" name="TextBox 16">
            <a:extLst>
              <a:ext uri="{FF2B5EF4-FFF2-40B4-BE49-F238E27FC236}">
                <a16:creationId xmlns:a16="http://schemas.microsoft.com/office/drawing/2014/main" id="{82E8DDEC-EE31-BC23-3E93-59867BFF0BAA}"/>
              </a:ext>
            </a:extLst>
          </p:cNvPr>
          <p:cNvSpPr txBox="1"/>
          <p:nvPr/>
        </p:nvSpPr>
        <p:spPr>
          <a:xfrm>
            <a:off x="9509302" y="3143618"/>
            <a:ext cx="4852764" cy="4457952"/>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The scores for financial stress show a shape that is mostly normal, with an average sitting at about 40, and the central range appearing to fall between 35 and 45. Extreme low or high scores are observed less frequently</a:t>
            </a:r>
            <a:r>
              <a:rPr lang="en-US" sz="2400" dirty="0">
                <a:latin typeface="Times New Roman" panose="02020603050405020304" pitchFamily="18" charset="0"/>
                <a:cs typeface="Times New Roman" panose="02020603050405020304" pitchFamily="18" charset="0"/>
              </a:rPr>
              <a:t>. Most households fall between 35-40</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450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EDF1E6-03C7-A261-5650-75111F4087CD}"/>
            </a:ext>
          </a:extLst>
        </p:cNvPr>
        <p:cNvGrpSpPr/>
        <p:nvPr/>
      </p:nvGrpSpPr>
      <p:grpSpPr>
        <a:xfrm>
          <a:off x="0" y="0"/>
          <a:ext cx="0" cy="0"/>
          <a:chOff x="0" y="0"/>
          <a:chExt cx="0" cy="0"/>
        </a:xfrm>
      </p:grpSpPr>
      <p:sp>
        <p:nvSpPr>
          <p:cNvPr id="15" name="Freeform 2">
            <a:extLst>
              <a:ext uri="{FF2B5EF4-FFF2-40B4-BE49-F238E27FC236}">
                <a16:creationId xmlns:a16="http://schemas.microsoft.com/office/drawing/2014/main" id="{44196289-FAF8-C685-C527-A75B6BB8BACE}"/>
              </a:ext>
            </a:extLst>
          </p:cNvPr>
          <p:cNvSpPr/>
          <p:nvPr/>
        </p:nvSpPr>
        <p:spPr>
          <a:xfrm>
            <a:off x="60354" y="-11862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16" name="Freeform 3">
            <a:extLst>
              <a:ext uri="{FF2B5EF4-FFF2-40B4-BE49-F238E27FC236}">
                <a16:creationId xmlns:a16="http://schemas.microsoft.com/office/drawing/2014/main" id="{12361FA2-8572-1816-E991-FF7AE31F3960}"/>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4">
            <a:extLst>
              <a:ext uri="{FF2B5EF4-FFF2-40B4-BE49-F238E27FC236}">
                <a16:creationId xmlns:a16="http://schemas.microsoft.com/office/drawing/2014/main" id="{483FCE09-6898-E4F6-A741-E875CF1EF944}"/>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8" name="Group 5">
            <a:extLst>
              <a:ext uri="{FF2B5EF4-FFF2-40B4-BE49-F238E27FC236}">
                <a16:creationId xmlns:a16="http://schemas.microsoft.com/office/drawing/2014/main" id="{4A5CDD86-1276-5738-8C29-82D247C97C36}"/>
              </a:ext>
            </a:extLst>
          </p:cNvPr>
          <p:cNvGrpSpPr/>
          <p:nvPr/>
        </p:nvGrpSpPr>
        <p:grpSpPr>
          <a:xfrm>
            <a:off x="-459695" y="9694115"/>
            <a:ext cx="15866189" cy="303891"/>
            <a:chOff x="0" y="0"/>
            <a:chExt cx="4178749" cy="80037"/>
          </a:xfrm>
        </p:grpSpPr>
        <p:sp>
          <p:nvSpPr>
            <p:cNvPr id="19" name="Freeform 6">
              <a:extLst>
                <a:ext uri="{FF2B5EF4-FFF2-40B4-BE49-F238E27FC236}">
                  <a16:creationId xmlns:a16="http://schemas.microsoft.com/office/drawing/2014/main" id="{24DF34B8-E9D3-A96D-ABAE-E21F4486DDE0}"/>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20" name="TextBox 7">
              <a:extLst>
                <a:ext uri="{FF2B5EF4-FFF2-40B4-BE49-F238E27FC236}">
                  <a16:creationId xmlns:a16="http://schemas.microsoft.com/office/drawing/2014/main" id="{34DA0357-DB1E-DBDA-3373-3B983D67D478}"/>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21" name="Freeform 8">
            <a:extLst>
              <a:ext uri="{FF2B5EF4-FFF2-40B4-BE49-F238E27FC236}">
                <a16:creationId xmlns:a16="http://schemas.microsoft.com/office/drawing/2014/main" id="{5A200FCF-B374-E91A-1075-68610370A045}"/>
              </a:ext>
            </a:extLst>
          </p:cNvPr>
          <p:cNvSpPr/>
          <p:nvPr/>
        </p:nvSpPr>
        <p:spPr>
          <a:xfrm rot="16200000">
            <a:off x="12377460" y="-2513611"/>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22" name="TextBox 9">
            <a:extLst>
              <a:ext uri="{FF2B5EF4-FFF2-40B4-BE49-F238E27FC236}">
                <a16:creationId xmlns:a16="http://schemas.microsoft.com/office/drawing/2014/main" id="{C4743ECC-2556-0B6E-79AC-8305CBCB0A3E}"/>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23" name="TextBox 10">
            <a:extLst>
              <a:ext uri="{FF2B5EF4-FFF2-40B4-BE49-F238E27FC236}">
                <a16:creationId xmlns:a16="http://schemas.microsoft.com/office/drawing/2014/main" id="{92ACACC4-EFF6-C159-F75D-F2CEECB2E8BE}"/>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24" name="TextBox 11">
            <a:extLst>
              <a:ext uri="{FF2B5EF4-FFF2-40B4-BE49-F238E27FC236}">
                <a16:creationId xmlns:a16="http://schemas.microsoft.com/office/drawing/2014/main" id="{90912308-1463-EF6B-B8AE-4A2FA177B27B}"/>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26" name="TextBox 25">
            <a:extLst>
              <a:ext uri="{FF2B5EF4-FFF2-40B4-BE49-F238E27FC236}">
                <a16:creationId xmlns:a16="http://schemas.microsoft.com/office/drawing/2014/main" id="{45D6C8F7-A62D-3342-0CF3-4ED39064442F}"/>
              </a:ext>
            </a:extLst>
          </p:cNvPr>
          <p:cNvSpPr txBox="1"/>
          <p:nvPr/>
        </p:nvSpPr>
        <p:spPr>
          <a:xfrm>
            <a:off x="9483177" y="2761301"/>
            <a:ext cx="4852764" cy="6119945"/>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This heatmap shows the correlation between various numerical features and the financial stress score. Most features have very weak correlations, with values close to zero, indicating minimal linear relationship. Notably, all income and expense variables have a negative correlation around -0.10, suggesting slightly lower stress with higher income/expenses</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28" name="Picture 27">
            <a:extLst>
              <a:ext uri="{FF2B5EF4-FFF2-40B4-BE49-F238E27FC236}">
                <a16:creationId xmlns:a16="http://schemas.microsoft.com/office/drawing/2014/main" id="{FE236273-7E93-EA0E-046C-884C1A03ACDC}"/>
              </a:ext>
            </a:extLst>
          </p:cNvPr>
          <p:cNvPicPr>
            <a:picLocks noChangeAspect="1"/>
          </p:cNvPicPr>
          <p:nvPr/>
        </p:nvPicPr>
        <p:blipFill>
          <a:blip r:embed="rId8"/>
          <a:stretch>
            <a:fillRect/>
          </a:stretch>
        </p:blipFill>
        <p:spPr>
          <a:xfrm>
            <a:off x="1365277" y="2358712"/>
            <a:ext cx="7324725" cy="5619750"/>
          </a:xfrm>
          <a:prstGeom prst="rect">
            <a:avLst/>
          </a:prstGeom>
        </p:spPr>
      </p:pic>
    </p:spTree>
    <p:extLst>
      <p:ext uri="{BB962C8B-B14F-4D97-AF65-F5344CB8AC3E}">
        <p14:creationId xmlns:p14="http://schemas.microsoft.com/office/powerpoint/2010/main" val="1963491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02E13-BB04-C532-A71A-D4A7678CCEF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1BEB0E9-E26C-0086-BB92-88A05A437D43}"/>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FF5E5496-B7D8-3CC1-DF6C-15E093A050F2}"/>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C9784DEB-3219-2D8C-7EEF-A9C730F1A27E}"/>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73E25BF8-5A7C-7FF2-E6E2-53C03B36A3D8}"/>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C6723FB6-61C5-BA44-ECD6-2FF26FD9C28C}"/>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66EDE171-3A1F-D21C-E26D-27A61C5DCC30}"/>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2E8E2352-A21F-D2B4-61C4-3EC2914BDB6D}"/>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89B09092-7731-0ED4-FA92-02E2A7715B56}"/>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BEB8223A-7A7F-4195-3954-3EFBDA4D3C78}"/>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5FE77E44-54A0-DCD4-6234-40D4A21EEB2F}"/>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13" name="TextBox 12">
            <a:extLst>
              <a:ext uri="{FF2B5EF4-FFF2-40B4-BE49-F238E27FC236}">
                <a16:creationId xmlns:a16="http://schemas.microsoft.com/office/drawing/2014/main" id="{D6C21CF9-E895-15B3-2D7A-220640460504}"/>
              </a:ext>
            </a:extLst>
          </p:cNvPr>
          <p:cNvSpPr txBox="1"/>
          <p:nvPr/>
        </p:nvSpPr>
        <p:spPr>
          <a:xfrm>
            <a:off x="9509301" y="3143618"/>
            <a:ext cx="7171967" cy="5565947"/>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The bar chart shows the average financial stress scores across various employment types in Ugandan locations such as </a:t>
            </a:r>
            <a:r>
              <a:rPr lang="en-US" sz="2400" b="0" dirty="0" err="1">
                <a:effectLst/>
                <a:latin typeface="Times New Roman" panose="02020603050405020304" pitchFamily="18" charset="0"/>
                <a:cs typeface="Times New Roman" panose="02020603050405020304" pitchFamily="18" charset="0"/>
              </a:rPr>
              <a:t>Arua</a:t>
            </a:r>
            <a:r>
              <a:rPr lang="en-US" sz="2400" b="0" dirty="0">
                <a:effectLst/>
                <a:latin typeface="Times New Roman" panose="02020603050405020304" pitchFamily="18" charset="0"/>
                <a:cs typeface="Times New Roman" panose="02020603050405020304" pitchFamily="18" charset="0"/>
              </a:rPr>
              <a:t>, Gulu, Jinja, Kampala, and Masaka. Households engaged in casual labor and livestock rearing generally experience higher stress levels across most locations compared to those in small businesses or subsistence farming. This suggests that irregular income sources contribute more to financial instability, particularly in regions like Jinja and Gulu.</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79DA15CA-3D1B-8D51-00E8-588F25D082D6}"/>
              </a:ext>
            </a:extLst>
          </p:cNvPr>
          <p:cNvPicPr>
            <a:picLocks noChangeAspect="1"/>
          </p:cNvPicPr>
          <p:nvPr/>
        </p:nvPicPr>
        <p:blipFill>
          <a:blip r:embed="rId8"/>
          <a:stretch>
            <a:fillRect/>
          </a:stretch>
        </p:blipFill>
        <p:spPr>
          <a:xfrm>
            <a:off x="570680" y="2139837"/>
            <a:ext cx="8814620" cy="6858000"/>
          </a:xfrm>
          <a:prstGeom prst="rect">
            <a:avLst/>
          </a:prstGeom>
        </p:spPr>
      </p:pic>
    </p:spTree>
    <p:extLst>
      <p:ext uri="{BB962C8B-B14F-4D97-AF65-F5344CB8AC3E}">
        <p14:creationId xmlns:p14="http://schemas.microsoft.com/office/powerpoint/2010/main" val="2469624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EFBD18-3944-AE37-AA42-C0201B5C491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F785ABE-962E-33B2-9EFC-D5A4942E94A8}"/>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571B3DA4-7C98-EE28-7DDA-A0733340F660}"/>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5A52F43D-0F4E-D2C9-FE52-4D9D4E3B83E4}"/>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49B27D6C-70CD-B3FB-57C1-3B8CED104E37}"/>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E3D814C6-F3FF-8DB4-F77B-FDBCA6E9E011}"/>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45B6DF80-5D2A-530B-3C8E-7BCB0CAE39CF}"/>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678E32C2-3328-CB5C-EFA7-7374C8A49EBE}"/>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873FEBD7-A116-89D6-E647-F97501EA566D}"/>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0F5E2302-7E09-4E1F-CDBA-C87CA6A62E16}"/>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4A636149-DF39-20D3-E183-45B857A32D03}"/>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13" name="TextBox 12">
            <a:extLst>
              <a:ext uri="{FF2B5EF4-FFF2-40B4-BE49-F238E27FC236}">
                <a16:creationId xmlns:a16="http://schemas.microsoft.com/office/drawing/2014/main" id="{07C7533F-5FD9-F313-358C-CA1E0AB9DDC1}"/>
              </a:ext>
            </a:extLst>
          </p:cNvPr>
          <p:cNvSpPr txBox="1"/>
          <p:nvPr/>
        </p:nvSpPr>
        <p:spPr>
          <a:xfrm>
            <a:off x="10202091" y="3302494"/>
            <a:ext cx="7772399" cy="4457952"/>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Analysis of the expense data indicates a concurrent peak in income and expenditure during May 2024, demonstrating that households adjust their spending proportionally to income fluctuations. Conversely, expenditure reaches its lowest point in July, likely resulting from harvest season conditions when households reduce market purchases while benefiting from their agricultural yields.</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5A6308B1-C21E-B215-1BA6-A7A52B5A2309}"/>
              </a:ext>
            </a:extLst>
          </p:cNvPr>
          <p:cNvPicPr>
            <a:picLocks noChangeAspect="1"/>
          </p:cNvPicPr>
          <p:nvPr/>
        </p:nvPicPr>
        <p:blipFill>
          <a:blip r:embed="rId8"/>
          <a:stretch>
            <a:fillRect/>
          </a:stretch>
        </p:blipFill>
        <p:spPr>
          <a:xfrm>
            <a:off x="1513251" y="2780424"/>
            <a:ext cx="8492898" cy="5619750"/>
          </a:xfrm>
          <a:prstGeom prst="rect">
            <a:avLst/>
          </a:prstGeom>
        </p:spPr>
      </p:pic>
    </p:spTree>
    <p:extLst>
      <p:ext uri="{BB962C8B-B14F-4D97-AF65-F5344CB8AC3E}">
        <p14:creationId xmlns:p14="http://schemas.microsoft.com/office/powerpoint/2010/main" val="2627855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3C20E-1003-D0BF-0AB8-1D5FE36BD84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E748890-E143-43E5-AF84-0065F368023C}"/>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chemeClr val="bg1"/>
          </a:solidFill>
        </p:spPr>
      </p:sp>
      <p:sp>
        <p:nvSpPr>
          <p:cNvPr id="3" name="Freeform 3">
            <a:extLst>
              <a:ext uri="{FF2B5EF4-FFF2-40B4-BE49-F238E27FC236}">
                <a16:creationId xmlns:a16="http://schemas.microsoft.com/office/drawing/2014/main" id="{F8F6BACF-2ECA-6141-1063-3593726AF49A}"/>
              </a:ext>
            </a:extLst>
          </p:cNvPr>
          <p:cNvSpPr/>
          <p:nvPr/>
        </p:nvSpPr>
        <p:spPr>
          <a:xfrm>
            <a:off x="886237" y="751026"/>
            <a:ext cx="479040" cy="479040"/>
          </a:xfrm>
          <a:custGeom>
            <a:avLst/>
            <a:gdLst/>
            <a:ahLst/>
            <a:cxnLst/>
            <a:rect l="l" t="t" r="r" b="b"/>
            <a:pathLst>
              <a:path w="479040" h="479040">
                <a:moveTo>
                  <a:pt x="0" y="0"/>
                </a:moveTo>
                <a:lnTo>
                  <a:pt x="479041" y="0"/>
                </a:lnTo>
                <a:lnTo>
                  <a:pt x="479041" y="479040"/>
                </a:lnTo>
                <a:lnTo>
                  <a:pt x="0" y="47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2BBFCB0E-5669-7420-6814-39ED98A585D6}"/>
              </a:ext>
            </a:extLst>
          </p:cNvPr>
          <p:cNvSpPr/>
          <p:nvPr/>
        </p:nvSpPr>
        <p:spPr>
          <a:xfrm>
            <a:off x="15450037" y="9414165"/>
            <a:ext cx="1612160" cy="266739"/>
          </a:xfrm>
          <a:custGeom>
            <a:avLst/>
            <a:gdLst/>
            <a:ahLst/>
            <a:cxnLst/>
            <a:rect l="l" t="t" r="r" b="b"/>
            <a:pathLst>
              <a:path w="1612160" h="266739">
                <a:moveTo>
                  <a:pt x="0" y="0"/>
                </a:moveTo>
                <a:lnTo>
                  <a:pt x="1612161" y="0"/>
                </a:lnTo>
                <a:lnTo>
                  <a:pt x="1612161" y="266739"/>
                </a:lnTo>
                <a:lnTo>
                  <a:pt x="0" y="26673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a:extLst>
              <a:ext uri="{FF2B5EF4-FFF2-40B4-BE49-F238E27FC236}">
                <a16:creationId xmlns:a16="http://schemas.microsoft.com/office/drawing/2014/main" id="{387D939F-8428-CF01-7700-23E75E4EF3CC}"/>
              </a:ext>
            </a:extLst>
          </p:cNvPr>
          <p:cNvGrpSpPr/>
          <p:nvPr/>
        </p:nvGrpSpPr>
        <p:grpSpPr>
          <a:xfrm>
            <a:off x="-459695" y="9694115"/>
            <a:ext cx="15866189" cy="303891"/>
            <a:chOff x="0" y="0"/>
            <a:chExt cx="4178749" cy="80037"/>
          </a:xfrm>
        </p:grpSpPr>
        <p:sp>
          <p:nvSpPr>
            <p:cNvPr id="6" name="Freeform 6">
              <a:extLst>
                <a:ext uri="{FF2B5EF4-FFF2-40B4-BE49-F238E27FC236}">
                  <a16:creationId xmlns:a16="http://schemas.microsoft.com/office/drawing/2014/main" id="{01BF18EF-B14E-14FB-C315-68662E25AA05}"/>
                </a:ext>
              </a:extLst>
            </p:cNvPr>
            <p:cNvSpPr/>
            <p:nvPr/>
          </p:nvSpPr>
          <p:spPr>
            <a:xfrm>
              <a:off x="0" y="0"/>
              <a:ext cx="4178749" cy="80037"/>
            </a:xfrm>
            <a:custGeom>
              <a:avLst/>
              <a:gdLst/>
              <a:ahLst/>
              <a:cxnLst/>
              <a:rect l="l" t="t" r="r" b="b"/>
              <a:pathLst>
                <a:path w="4178749" h="80037">
                  <a:moveTo>
                    <a:pt x="0" y="0"/>
                  </a:moveTo>
                  <a:lnTo>
                    <a:pt x="4178749" y="0"/>
                  </a:lnTo>
                  <a:lnTo>
                    <a:pt x="4178749" y="80037"/>
                  </a:lnTo>
                  <a:lnTo>
                    <a:pt x="0" y="80037"/>
                  </a:lnTo>
                  <a:close/>
                </a:path>
              </a:pathLst>
            </a:custGeom>
            <a:solidFill>
              <a:srgbClr val="B06E10"/>
            </a:solidFill>
          </p:spPr>
        </p:sp>
        <p:sp>
          <p:nvSpPr>
            <p:cNvPr id="7" name="TextBox 7">
              <a:extLst>
                <a:ext uri="{FF2B5EF4-FFF2-40B4-BE49-F238E27FC236}">
                  <a16:creationId xmlns:a16="http://schemas.microsoft.com/office/drawing/2014/main" id="{BA3AD7C2-3719-A25B-374A-018BB0368FE5}"/>
                </a:ext>
              </a:extLst>
            </p:cNvPr>
            <p:cNvSpPr txBox="1"/>
            <p:nvPr/>
          </p:nvSpPr>
          <p:spPr>
            <a:xfrm>
              <a:off x="0" y="-38100"/>
              <a:ext cx="4178749" cy="118137"/>
            </a:xfrm>
            <a:prstGeom prst="rect">
              <a:avLst/>
            </a:prstGeom>
          </p:spPr>
          <p:txBody>
            <a:bodyPr lIns="50800" tIns="50800" rIns="50800" bIns="50800" rtlCol="0" anchor="ctr"/>
            <a:lstStyle/>
            <a:p>
              <a:pPr algn="ctr">
                <a:lnSpc>
                  <a:spcPts val="2659"/>
                </a:lnSpc>
              </a:pPr>
              <a:endParaRPr/>
            </a:p>
          </p:txBody>
        </p:sp>
      </p:grpSp>
      <p:sp>
        <p:nvSpPr>
          <p:cNvPr id="8" name="Freeform 8">
            <a:extLst>
              <a:ext uri="{FF2B5EF4-FFF2-40B4-BE49-F238E27FC236}">
                <a16:creationId xmlns:a16="http://schemas.microsoft.com/office/drawing/2014/main" id="{63670382-2588-DD78-9D2E-0CB5C57A9EC1}"/>
              </a:ext>
            </a:extLst>
          </p:cNvPr>
          <p:cNvSpPr/>
          <p:nvPr/>
        </p:nvSpPr>
        <p:spPr>
          <a:xfrm rot="16200000">
            <a:off x="12317106" y="-2169603"/>
            <a:ext cx="3463994" cy="8477794"/>
          </a:xfrm>
          <a:custGeom>
            <a:avLst/>
            <a:gdLst/>
            <a:ahLst/>
            <a:cxnLst/>
            <a:rect l="l" t="t" r="r" b="b"/>
            <a:pathLst>
              <a:path w="4416115" h="9246030">
                <a:moveTo>
                  <a:pt x="0" y="0"/>
                </a:moveTo>
                <a:lnTo>
                  <a:pt x="4416116" y="0"/>
                </a:lnTo>
                <a:lnTo>
                  <a:pt x="4416116" y="9246030"/>
                </a:lnTo>
                <a:lnTo>
                  <a:pt x="0" y="9246030"/>
                </a:lnTo>
                <a:lnTo>
                  <a:pt x="0" y="0"/>
                </a:lnTo>
                <a:close/>
              </a:path>
            </a:pathLst>
          </a:custGeom>
          <a:blipFill>
            <a:blip r:embed="rId6">
              <a:extLst>
                <a:ext uri="{96DAC541-7B7A-43D3-8B79-37D633B846F1}">
                  <asvg:svgBlip xmlns:asvg="http://schemas.microsoft.com/office/drawing/2016/SVG/main" r:embed="rId7"/>
                </a:ext>
              </a:extLst>
            </a:blip>
            <a:stretch>
              <a:fillRect t="-28220"/>
            </a:stretch>
          </a:blipFill>
        </p:spPr>
      </p:sp>
      <p:sp>
        <p:nvSpPr>
          <p:cNvPr id="9" name="TextBox 9">
            <a:extLst>
              <a:ext uri="{FF2B5EF4-FFF2-40B4-BE49-F238E27FC236}">
                <a16:creationId xmlns:a16="http://schemas.microsoft.com/office/drawing/2014/main" id="{5FA6A707-2568-D35A-9B3B-31D5BF1B2239}"/>
              </a:ext>
            </a:extLst>
          </p:cNvPr>
          <p:cNvSpPr txBox="1"/>
          <p:nvPr/>
        </p:nvSpPr>
        <p:spPr>
          <a:xfrm>
            <a:off x="1643078" y="655094"/>
            <a:ext cx="999474" cy="785313"/>
          </a:xfrm>
          <a:prstGeom prst="rect">
            <a:avLst/>
          </a:prstGeom>
        </p:spPr>
        <p:txBody>
          <a:bodyPr lIns="0" tIns="0" rIns="0" bIns="0" rtlCol="0" anchor="t">
            <a:spAutoFit/>
          </a:bodyPr>
          <a:lstStyle/>
          <a:p>
            <a:pPr algn="l">
              <a:lnSpc>
                <a:spcPts val="6069"/>
              </a:lnSpc>
            </a:pPr>
            <a:r>
              <a:rPr lang="en-US" sz="5324" b="1">
                <a:solidFill>
                  <a:srgbClr val="2D0829"/>
                </a:solidFill>
                <a:latin typeface="Roboto Condensed Bold"/>
                <a:ea typeface="Roboto Condensed Bold"/>
                <a:cs typeface="Roboto Condensed Bold"/>
                <a:sym typeface="Roboto Condensed Bold"/>
              </a:rPr>
              <a:t>03</a:t>
            </a:r>
          </a:p>
        </p:txBody>
      </p:sp>
      <p:sp>
        <p:nvSpPr>
          <p:cNvPr id="10" name="TextBox 10">
            <a:extLst>
              <a:ext uri="{FF2B5EF4-FFF2-40B4-BE49-F238E27FC236}">
                <a16:creationId xmlns:a16="http://schemas.microsoft.com/office/drawing/2014/main" id="{76024B3F-7F9E-B6F8-76CD-14B721FF8AA7}"/>
              </a:ext>
            </a:extLst>
          </p:cNvPr>
          <p:cNvSpPr txBox="1"/>
          <p:nvPr/>
        </p:nvSpPr>
        <p:spPr>
          <a:xfrm>
            <a:off x="10300150" y="4738192"/>
            <a:ext cx="2069565" cy="573361"/>
          </a:xfrm>
          <a:prstGeom prst="rect">
            <a:avLst/>
          </a:prstGeom>
        </p:spPr>
        <p:txBody>
          <a:bodyPr lIns="0" tIns="0" rIns="0" bIns="0" rtlCol="0" anchor="t">
            <a:spAutoFit/>
          </a:bodyPr>
          <a:lstStyle/>
          <a:p>
            <a:pPr algn="l">
              <a:lnSpc>
                <a:spcPts val="4621"/>
              </a:lnSpc>
            </a:pPr>
            <a:r>
              <a:rPr lang="en-US" sz="3301" b="1" spc="155">
                <a:solidFill>
                  <a:srgbClr val="FFFFFF"/>
                </a:solidFill>
                <a:latin typeface="Roboto Condensed Bold"/>
                <a:ea typeface="Roboto Condensed Bold"/>
                <a:cs typeface="Roboto Condensed Bold"/>
                <a:sym typeface="Roboto Condensed Bold"/>
              </a:rPr>
              <a:t>MISSION</a:t>
            </a:r>
          </a:p>
        </p:txBody>
      </p:sp>
      <p:sp>
        <p:nvSpPr>
          <p:cNvPr id="11" name="TextBox 11">
            <a:extLst>
              <a:ext uri="{FF2B5EF4-FFF2-40B4-BE49-F238E27FC236}">
                <a16:creationId xmlns:a16="http://schemas.microsoft.com/office/drawing/2014/main" id="{BD4FB146-9707-77AF-EB18-2FE2FB544583}"/>
              </a:ext>
            </a:extLst>
          </p:cNvPr>
          <p:cNvSpPr txBox="1"/>
          <p:nvPr/>
        </p:nvSpPr>
        <p:spPr>
          <a:xfrm>
            <a:off x="3750197" y="1036726"/>
            <a:ext cx="9355651"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Data Insights</a:t>
            </a:r>
          </a:p>
        </p:txBody>
      </p:sp>
      <p:sp>
        <p:nvSpPr>
          <p:cNvPr id="13" name="TextBox 12">
            <a:extLst>
              <a:ext uri="{FF2B5EF4-FFF2-40B4-BE49-F238E27FC236}">
                <a16:creationId xmlns:a16="http://schemas.microsoft.com/office/drawing/2014/main" id="{E3451E77-419B-1A26-215F-FB201E661EA6}"/>
              </a:ext>
            </a:extLst>
          </p:cNvPr>
          <p:cNvSpPr txBox="1"/>
          <p:nvPr/>
        </p:nvSpPr>
        <p:spPr>
          <a:xfrm>
            <a:off x="10431342" y="3425375"/>
            <a:ext cx="4852764" cy="3903954"/>
          </a:xfrm>
          <a:prstGeom prst="rect">
            <a:avLst/>
          </a:prstGeom>
          <a:noFill/>
        </p:spPr>
        <p:txBody>
          <a:bodyPr wrap="square" rtlCol="0">
            <a:spAutoFit/>
          </a:bodyPr>
          <a:lstStyle/>
          <a:p>
            <a:pPr>
              <a:lnSpc>
                <a:spcPct val="150000"/>
              </a:lnSpc>
            </a:pPr>
            <a:r>
              <a:rPr lang="en-US" sz="2400" b="0" dirty="0">
                <a:effectLst/>
                <a:latin typeface="Times New Roman" panose="02020603050405020304" pitchFamily="18" charset="0"/>
                <a:cs typeface="Times New Roman" panose="02020603050405020304" pitchFamily="18" charset="0"/>
              </a:rPr>
              <a:t>The Financial Stress Score remains relatively the same through the months. This suggests that regardless of high/low the expenses/income are, households remain stressed about finances</a:t>
            </a:r>
          </a:p>
          <a:p>
            <a:pPr>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BCC0871A-0B92-456C-60CF-2A33B1E09FA1}"/>
              </a:ext>
            </a:extLst>
          </p:cNvPr>
          <p:cNvPicPr>
            <a:picLocks noChangeAspect="1"/>
          </p:cNvPicPr>
          <p:nvPr/>
        </p:nvPicPr>
        <p:blipFill>
          <a:blip r:embed="rId8"/>
          <a:stretch>
            <a:fillRect/>
          </a:stretch>
        </p:blipFill>
        <p:spPr>
          <a:xfrm>
            <a:off x="1643078" y="3306977"/>
            <a:ext cx="8757507" cy="4464414"/>
          </a:xfrm>
          <a:prstGeom prst="rect">
            <a:avLst/>
          </a:prstGeom>
        </p:spPr>
      </p:pic>
    </p:spTree>
    <p:extLst>
      <p:ext uri="{BB962C8B-B14F-4D97-AF65-F5344CB8AC3E}">
        <p14:creationId xmlns:p14="http://schemas.microsoft.com/office/powerpoint/2010/main" val="9764841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701</TotalTime>
  <Words>1348</Words>
  <Application>Microsoft Office PowerPoint</Application>
  <PresentationFormat>Widescreen</PresentationFormat>
  <Paragraphs>143</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Calibri Light</vt:lpstr>
      <vt:lpstr>Gordita</vt:lpstr>
      <vt:lpstr>Gordita Bold</vt:lpstr>
      <vt:lpstr>Poppins</vt:lpstr>
      <vt:lpstr>Roboto Condensed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Elma F Phiri</dc:creator>
  <cp:lastModifiedBy>Elma F Phiri</cp:lastModifiedBy>
  <cp:revision>5</cp:revision>
  <dcterms:created xsi:type="dcterms:W3CDTF">2025-04-12T04:34:47Z</dcterms:created>
  <dcterms:modified xsi:type="dcterms:W3CDTF">2025-04-18T16:34:05Z</dcterms:modified>
</cp:coreProperties>
</file>

<file path=docProps/thumbnail.jpeg>
</file>